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Lst>
  <p:notesMasterIdLst>
    <p:notesMasterId r:id="rId15"/>
  </p:notesMasterIdLst>
  <p:sldIdLst>
    <p:sldId id="961" r:id="rId7"/>
    <p:sldId id="4239" r:id="rId8"/>
    <p:sldId id="4240" r:id="rId9"/>
    <p:sldId id="4242" r:id="rId10"/>
    <p:sldId id="4241" r:id="rId11"/>
    <p:sldId id="4244" r:id="rId12"/>
    <p:sldId id="4245" r:id="rId13"/>
    <p:sldId id="42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85CCE-7630-4BAC-BB19-78A88B35EC14}" v="88" dt="2022-08-23T08:00:23.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p:cViewPr varScale="1">
        <p:scale>
          <a:sx n="78" d="100"/>
          <a:sy n="78" d="100"/>
        </p:scale>
        <p:origin x="10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7B303-FCF6-4BEA-8BE6-3EA92E454EA5}" type="datetimeFigureOut">
              <a:rPr lang="en-GB" smtClean="0"/>
              <a:t>24/08/2022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1B395-0C5C-40E4-ADA7-0D927A0D8CB0}" type="slidenum">
              <a:rPr lang="en-GB" smtClean="0"/>
              <a:t>‹#›</a:t>
            </a:fld>
            <a:endParaRPr lang="en-GB" dirty="0"/>
          </a:p>
        </p:txBody>
      </p:sp>
    </p:spTree>
    <p:extLst>
      <p:ext uri="{BB962C8B-B14F-4D97-AF65-F5344CB8AC3E}">
        <p14:creationId xmlns:p14="http://schemas.microsoft.com/office/powerpoint/2010/main" val="25770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EDC05-F2CC-4E2D-94CC-79B1B22190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3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E1B395-0C5C-40E4-ADA7-0D927A0D8CB0}" type="slidenum">
              <a:rPr lang="en-GB" smtClean="0"/>
              <a:t>6</a:t>
            </a:fld>
            <a:endParaRPr lang="en-GB" dirty="0"/>
          </a:p>
        </p:txBody>
      </p:sp>
    </p:spTree>
    <p:extLst>
      <p:ext uri="{BB962C8B-B14F-4D97-AF65-F5344CB8AC3E}">
        <p14:creationId xmlns:p14="http://schemas.microsoft.com/office/powerpoint/2010/main" val="211742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A090-AD63-B35C-7293-D56242730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DEA7D5-48E1-16A2-3C48-329078495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CDF114-97CA-31BC-E704-957E414939F4}"/>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5" name="Footer Placeholder 4">
            <a:extLst>
              <a:ext uri="{FF2B5EF4-FFF2-40B4-BE49-F238E27FC236}">
                <a16:creationId xmlns:a16="http://schemas.microsoft.com/office/drawing/2014/main" id="{47223CCF-4E72-6AF7-0468-83882D44E8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4BD82E-7049-43B8-C9FD-1AE259F5E2B9}"/>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93099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1B37-B529-8DEA-989E-6FA9C5E06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36F7EA-4FC4-EFFE-50F4-A3710321C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E24FE9-3085-BCE6-732C-951BB303CBDA}"/>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5" name="Footer Placeholder 4">
            <a:extLst>
              <a:ext uri="{FF2B5EF4-FFF2-40B4-BE49-F238E27FC236}">
                <a16:creationId xmlns:a16="http://schemas.microsoft.com/office/drawing/2014/main" id="{616ACC40-CA6A-224D-11BA-1F22917AA1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FF0B74-5E22-5E5C-E43D-A46035673656}"/>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41327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F25B5-CBAD-8E8A-B700-2A6AE8B667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F1A848-A039-9284-2C2A-F658523DCB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E667AD-91CE-754D-3491-E17317D1533F}"/>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5" name="Footer Placeholder 4">
            <a:extLst>
              <a:ext uri="{FF2B5EF4-FFF2-40B4-BE49-F238E27FC236}">
                <a16:creationId xmlns:a16="http://schemas.microsoft.com/office/drawing/2014/main" id="{3EF561EF-09CA-5F76-EC72-CF36262A2B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6BF6F26-A0DE-F4DD-DCC3-A834623FF1D0}"/>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96515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GB" dirty="0"/>
              <a:t>Click icon to add picture</a:t>
            </a:r>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GB"/>
              <a:t>Click to edit Master title style</a:t>
            </a:r>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0806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GB"/>
              <a:t>Click to edit Master title style</a:t>
            </a:r>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6440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GB" dirty="0"/>
              <a:t>Click icon to add picture</a:t>
            </a:r>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GB"/>
              <a:t>Click to edit Master title style</a:t>
            </a:r>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55327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GB"/>
              <a:t>Click to edit Master title style</a:t>
            </a:r>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0382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GB"/>
              <a:t>Click to edit Master title style</a:t>
            </a:r>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20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GB"/>
              <a:t>Click to edit Master title style</a:t>
            </a:r>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41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GB"/>
              <a:t>Click to edit Master title style</a:t>
            </a:r>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11027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GB"/>
              <a:t>Click to edit Master title style</a:t>
            </a:r>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794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2ED5-3C38-4D24-1FB7-A9E4C8529D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D2C4C5-CB80-8301-38D7-E058C32224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54E533-57A9-9B55-888E-65CE0F3A249E}"/>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5" name="Footer Placeholder 4">
            <a:extLst>
              <a:ext uri="{FF2B5EF4-FFF2-40B4-BE49-F238E27FC236}">
                <a16:creationId xmlns:a16="http://schemas.microsoft.com/office/drawing/2014/main" id="{2C2BAD84-1ACD-045A-E870-AFDF6FD18A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17E16C-AD3D-F44C-129C-BDA851C742D9}"/>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375163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dirty="0">
                <a:solidFill>
                  <a:schemeClr val="bg1"/>
                </a:solidFill>
              </a:rPr>
              <a:t>Energy Networks Association</a:t>
            </a:r>
          </a:p>
          <a:p>
            <a:r>
              <a:rPr lang="en-GB" sz="1000" dirty="0">
                <a:solidFill>
                  <a:schemeClr val="bg1"/>
                </a:solidFill>
              </a:rPr>
              <a:t>4 More London Riverside</a:t>
            </a:r>
          </a:p>
          <a:p>
            <a:r>
              <a:rPr lang="en-GB" sz="1000" dirty="0">
                <a:solidFill>
                  <a:schemeClr val="bg1"/>
                </a:solidFill>
              </a:rPr>
              <a:t>London SE1 2AU</a:t>
            </a:r>
          </a:p>
          <a:p>
            <a:pPr>
              <a:spcAft>
                <a:spcPts val="600"/>
              </a:spcAft>
            </a:pPr>
            <a:r>
              <a:rPr lang="en-GB" sz="1000" dirty="0">
                <a:solidFill>
                  <a:schemeClr val="bg1"/>
                </a:solidFill>
              </a:rPr>
              <a:t>t. +44 (0)20 7706 5100 </a:t>
            </a:r>
          </a:p>
          <a:p>
            <a:r>
              <a:rPr lang="en-GB" sz="1000" dirty="0">
                <a:solidFill>
                  <a:schemeClr val="bg1"/>
                </a:solidFill>
              </a:rPr>
              <a:t>    @EnergyNetworks</a:t>
            </a:r>
          </a:p>
          <a:p>
            <a:r>
              <a:rPr lang="en-GB" sz="1000" b="1" dirty="0">
                <a:solidFill>
                  <a:schemeClr val="accent3"/>
                </a:solidFill>
              </a:rPr>
              <a:t>energynetworks.org</a:t>
            </a:r>
          </a:p>
          <a:p>
            <a:endParaRPr lang="en-GB" sz="1000" dirty="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dirty="0">
                <a:solidFill>
                  <a:schemeClr val="bg1"/>
                </a:solidFill>
              </a:rPr>
              <a:t>Energy Networks Association Limited is a company registered in England &amp; Wales No. 04832301</a:t>
            </a:r>
          </a:p>
          <a:p>
            <a:r>
              <a:rPr lang="en-GB" sz="730" b="0" dirty="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4649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023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676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016129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dirty="0"/>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4712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867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72036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60733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dirty="0"/>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2012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dirty="0">
                <a:solidFill>
                  <a:schemeClr val="bg1"/>
                </a:solidFill>
              </a:rPr>
              <a:t>Energy Networks Association</a:t>
            </a:r>
          </a:p>
          <a:p>
            <a:r>
              <a:rPr lang="en-GB" sz="1000" dirty="0">
                <a:solidFill>
                  <a:schemeClr val="bg1"/>
                </a:solidFill>
              </a:rPr>
              <a:t>4 More London Riverside</a:t>
            </a:r>
          </a:p>
          <a:p>
            <a:r>
              <a:rPr lang="en-GB" sz="1000" dirty="0">
                <a:solidFill>
                  <a:schemeClr val="bg1"/>
                </a:solidFill>
              </a:rPr>
              <a:t>London SE1 2AU</a:t>
            </a:r>
          </a:p>
          <a:p>
            <a:pPr>
              <a:spcAft>
                <a:spcPts val="600"/>
              </a:spcAft>
            </a:pPr>
            <a:r>
              <a:rPr lang="en-GB" sz="1000" dirty="0">
                <a:solidFill>
                  <a:schemeClr val="bg1"/>
                </a:solidFill>
              </a:rPr>
              <a:t>t. +44 (0)20 7706 5100 </a:t>
            </a:r>
          </a:p>
          <a:p>
            <a:r>
              <a:rPr lang="en-GB" sz="1000" dirty="0">
                <a:solidFill>
                  <a:schemeClr val="bg1"/>
                </a:solidFill>
              </a:rPr>
              <a:t>    @EnergyNetworks</a:t>
            </a:r>
          </a:p>
          <a:p>
            <a:r>
              <a:rPr lang="en-GB" sz="1000" b="1" dirty="0">
                <a:solidFill>
                  <a:schemeClr val="accent3"/>
                </a:solidFill>
              </a:rPr>
              <a:t>energynetworks.org</a:t>
            </a:r>
          </a:p>
          <a:p>
            <a:endParaRPr lang="en-GB" sz="1000" dirty="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dirty="0">
                <a:solidFill>
                  <a:schemeClr val="bg1"/>
                </a:solidFill>
              </a:rPr>
              <a:t>Energy Networks Association Limited is a company registered in England &amp; Wales No. 04832301</a:t>
            </a:r>
          </a:p>
          <a:p>
            <a:r>
              <a:rPr lang="en-GB" sz="730" b="0" dirty="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072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0596-FF78-5BB6-91A0-62409E1D3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A53B79-6F66-0D85-97B8-0E6F1590F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DB64A0-93B9-38C2-90BB-A1EFAF4AD217}"/>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5" name="Footer Placeholder 4">
            <a:extLst>
              <a:ext uri="{FF2B5EF4-FFF2-40B4-BE49-F238E27FC236}">
                <a16:creationId xmlns:a16="http://schemas.microsoft.com/office/drawing/2014/main" id="{18086225-5CE7-7D72-EA9B-F0DE294B40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80DA24-B98C-5125-FA9B-08308353B4B7}"/>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96297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0B03-8BC8-89AD-D2BC-2DD33894BC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82EBD5-F196-9077-B9A2-4B33E385D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B6F827-69D4-0698-29C5-FDDFF4288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20F20-B8CA-669C-9315-C75E1A5E1025}"/>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6" name="Footer Placeholder 5">
            <a:extLst>
              <a:ext uri="{FF2B5EF4-FFF2-40B4-BE49-F238E27FC236}">
                <a16:creationId xmlns:a16="http://schemas.microsoft.com/office/drawing/2014/main" id="{41605C15-ED03-6EC4-F2E7-A5B44D22F1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93E65A5-B2EB-1F00-4204-39BBC02776E5}"/>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34523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F339-DFE9-13F9-918F-3DB5A7D51F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44BAAA-C1DC-86E2-88B0-93ADA292C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5AD2CA-6E8A-01FB-27F7-0856C1320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6D4F19-25AA-9BDD-968C-A0DB2DCC0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31D31-80F0-7791-9128-872663F5A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048D00-0361-479F-6F86-A1E6F9D5E186}"/>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8" name="Footer Placeholder 7">
            <a:extLst>
              <a:ext uri="{FF2B5EF4-FFF2-40B4-BE49-F238E27FC236}">
                <a16:creationId xmlns:a16="http://schemas.microsoft.com/office/drawing/2014/main" id="{37B9DC67-C3D2-2EAE-1BC2-EBCC34E7A1C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A43FD14-3637-FA52-917A-B88134DE3A43}"/>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57412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D03-F867-F8F6-1F32-0CD92D60EC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4C176E-EA6C-66BA-BFC6-2F3A3D9F7899}"/>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4" name="Footer Placeholder 3">
            <a:extLst>
              <a:ext uri="{FF2B5EF4-FFF2-40B4-BE49-F238E27FC236}">
                <a16:creationId xmlns:a16="http://schemas.microsoft.com/office/drawing/2014/main" id="{324DDC76-B8D3-5F5F-1E88-FEDA7C783F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AC7D514-5CC6-3261-AF68-99AE0E4A2BB3}"/>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91244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E4B1E-F15B-65EA-9190-D1A9844FEDA1}"/>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3" name="Footer Placeholder 2">
            <a:extLst>
              <a:ext uri="{FF2B5EF4-FFF2-40B4-BE49-F238E27FC236}">
                <a16:creationId xmlns:a16="http://schemas.microsoft.com/office/drawing/2014/main" id="{A4200728-ABCE-287C-EAA4-B7CC050D7E4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C02599F-A16E-CF0B-18A3-36F2B87E1A1C}"/>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236607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E6FC-8027-5977-E1D3-46B6427AB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2D147D-89A1-19C1-D0A6-A60549F47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CE9861-62CB-2A22-D380-C63B4A68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B18A7-B3B9-AFED-ED1C-CDAE92B3C324}"/>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6" name="Footer Placeholder 5">
            <a:extLst>
              <a:ext uri="{FF2B5EF4-FFF2-40B4-BE49-F238E27FC236}">
                <a16:creationId xmlns:a16="http://schemas.microsoft.com/office/drawing/2014/main" id="{398F0097-D6FC-0F70-7D68-98AB05CCF5F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7932CD7-98A0-9CC7-0012-9CC63B72E2CB}"/>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306119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B7D1-A1D5-E0C5-4975-57EC0AFC0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C389F2-B0C7-31C6-BD38-9002CDD67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5EE94F2-7C4B-90F8-F541-A30677C9A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7C202-BAC2-9BFE-C87A-BA4DB79B0652}"/>
              </a:ext>
            </a:extLst>
          </p:cNvPr>
          <p:cNvSpPr>
            <a:spLocks noGrp="1"/>
          </p:cNvSpPr>
          <p:nvPr>
            <p:ph type="dt" sz="half" idx="10"/>
          </p:nvPr>
        </p:nvSpPr>
        <p:spPr/>
        <p:txBody>
          <a:bodyPr/>
          <a:lstStyle/>
          <a:p>
            <a:fld id="{80B70C15-8FC3-448B-B9B2-CFF5482DDB19}" type="datetimeFigureOut">
              <a:rPr lang="en-GB" smtClean="0"/>
              <a:t>24/08/2022</a:t>
            </a:fld>
            <a:endParaRPr lang="en-GB" dirty="0"/>
          </a:p>
        </p:txBody>
      </p:sp>
      <p:sp>
        <p:nvSpPr>
          <p:cNvPr id="6" name="Footer Placeholder 5">
            <a:extLst>
              <a:ext uri="{FF2B5EF4-FFF2-40B4-BE49-F238E27FC236}">
                <a16:creationId xmlns:a16="http://schemas.microsoft.com/office/drawing/2014/main" id="{FC567A2D-565E-3F58-05E6-E696972FCC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DDD50F-BA97-8B3D-B8FE-E822A13F6964}"/>
              </a:ext>
            </a:extLst>
          </p:cNvPr>
          <p:cNvSpPr>
            <a:spLocks noGrp="1"/>
          </p:cNvSpPr>
          <p:nvPr>
            <p:ph type="sldNum" sz="quarter" idx="12"/>
          </p:nvPr>
        </p:nvSpPr>
        <p:spPr/>
        <p:txBody>
          <a:bodyPr/>
          <a:lstStyle/>
          <a:p>
            <a:fld id="{F9C231CF-C3F9-41B4-8F7C-D69BEFA54A61}" type="slidenum">
              <a:rPr lang="en-GB" smtClean="0"/>
              <a:t>‹#›</a:t>
            </a:fld>
            <a:endParaRPr lang="en-GB" dirty="0"/>
          </a:p>
        </p:txBody>
      </p:sp>
    </p:spTree>
    <p:extLst>
      <p:ext uri="{BB962C8B-B14F-4D97-AF65-F5344CB8AC3E}">
        <p14:creationId xmlns:p14="http://schemas.microsoft.com/office/powerpoint/2010/main" val="115456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CBF56-AA10-505B-3179-36BBEE120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553829-BEC6-0E95-C1AE-5AF8A1859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ACC0C1-ED95-4E88-4A6B-1C73BBB71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70C15-8FC3-448B-B9B2-CFF5482DDB19}" type="datetimeFigureOut">
              <a:rPr lang="en-GB" smtClean="0"/>
              <a:t>24/08/2022</a:t>
            </a:fld>
            <a:endParaRPr lang="en-GB" dirty="0"/>
          </a:p>
        </p:txBody>
      </p:sp>
      <p:sp>
        <p:nvSpPr>
          <p:cNvPr id="5" name="Footer Placeholder 4">
            <a:extLst>
              <a:ext uri="{FF2B5EF4-FFF2-40B4-BE49-F238E27FC236}">
                <a16:creationId xmlns:a16="http://schemas.microsoft.com/office/drawing/2014/main" id="{620C0A60-A9A7-1711-CBC2-5791E167B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073F421-93A1-D729-30D2-D0CC540D5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31CF-C3F9-41B4-8F7C-D69BEFA54A61}" type="slidenum">
              <a:rPr lang="en-GB" smtClean="0"/>
              <a:t>‹#›</a:t>
            </a:fld>
            <a:endParaRPr lang="en-GB" dirty="0"/>
          </a:p>
        </p:txBody>
      </p:sp>
    </p:spTree>
    <p:extLst>
      <p:ext uri="{BB962C8B-B14F-4D97-AF65-F5344CB8AC3E}">
        <p14:creationId xmlns:p14="http://schemas.microsoft.com/office/powerpoint/2010/main" val="183578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dirty="0"/>
          </a:p>
        </p:txBody>
      </p:sp>
    </p:spTree>
    <p:extLst>
      <p:ext uri="{BB962C8B-B14F-4D97-AF65-F5344CB8AC3E}">
        <p14:creationId xmlns:p14="http://schemas.microsoft.com/office/powerpoint/2010/main" val="413274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dirty="0"/>
          </a:p>
        </p:txBody>
      </p:sp>
    </p:spTree>
    <p:extLst>
      <p:ext uri="{BB962C8B-B14F-4D97-AF65-F5344CB8AC3E}">
        <p14:creationId xmlns:p14="http://schemas.microsoft.com/office/powerpoint/2010/main" val="24298711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hyperlink" Target="https://www.energynetworks.org/industry-hub/resource-library/on22-ws1a-p6-active-power-products-review-(01-aug-2022).pdf" TargetMode="External"/><Relationship Id="rId3" Type="http://schemas.openxmlformats.org/officeDocument/2006/relationships/hyperlink" Target="https://www.energynetworks.org/industry-hub/resource-library/on22-ws1a-p2-pre-qualification-alignment-recommendations-(01-aug-2022).pdf" TargetMode="External"/><Relationship Id="rId7" Type="http://schemas.openxmlformats.org/officeDocument/2006/relationships/hyperlink" Target="https://www.energynetworks.org/industry-hub/resource-library/on22-ws1a-p4-standard-agreement-service-based-schedule-alignment-(01-aug-2022).pdf.pdf" TargetMode="External"/><Relationship Id="rId2" Type="http://schemas.openxmlformats.org/officeDocument/2006/relationships/hyperlink" Target="https://www.energynetworks.org/assets/images/Resource%20library/ON22-WS1A-P0%20Draft%20Framework%20and%20Strategic%20Roadmap%20for%20Flexibility%20(01%20Aug%202022).zip" TargetMode="External"/><Relationship Id="rId1" Type="http://schemas.openxmlformats.org/officeDocument/2006/relationships/slideLayout" Target="../slideLayouts/slideLayout2.xml"/><Relationship Id="rId6" Type="http://schemas.openxmlformats.org/officeDocument/2006/relationships/hyperlink" Target="https://www.energynetworks.org/industry-hub/resource-library/on22-ws1a-p3-dispatch-recommendations-for-alignment-(23-june-2022).pdf" TargetMode="External"/><Relationship Id="rId11" Type="http://schemas.openxmlformats.org/officeDocument/2006/relationships/hyperlink" Target="https://ena-baselining.herokuapp.com/baselining_app/" TargetMode="External"/><Relationship Id="rId5" Type="http://schemas.openxmlformats.org/officeDocument/2006/relationships/hyperlink" Target="https://www.energynetworks.org/industry-hub/resource-library/on22-ws1a-p2-recommended-steps-to-move-to-real-time-procurement-(21-apr-2022).pdf" TargetMode="External"/><Relationship Id="rId10" Type="http://schemas.openxmlformats.org/officeDocument/2006/relationships/hyperlink" Target="https://www.energynetworks.org/industry-hub/resource-library/on22-ws1a-p8-common-methodology-for-providing-curtailment-estimates-(01-aug-2022).pdf" TargetMode="External"/><Relationship Id="rId4" Type="http://schemas.openxmlformats.org/officeDocument/2006/relationships/hyperlink" Target="https://www.energynetworks.org/industry-hub/resource-library/on22-prj-2022-flexibility-consultation-wrapper-document.pdf" TargetMode="External"/><Relationship Id="rId9" Type="http://schemas.openxmlformats.org/officeDocument/2006/relationships/hyperlink" Target="https://www.energynetworks.org/industry-hub/resource-library/on22-ws1a-p7-carbon-reporting-methodology-(01-aug-2022).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opennetworks@energynetworks.org"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s://www.energynetworks.org/industry-hub/resource-library/on22-prj-2022-flexibility-consultation-wrapper-document.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westernpower.co.uk/news-and-events/latest-news/flowers-project-helps-new-relationship-to-bloom-between-industries" TargetMode="External"/><Relationship Id="rId13" Type="http://schemas.openxmlformats.org/officeDocument/2006/relationships/image" Target="../media/image19.png"/><Relationship Id="rId18" Type="http://schemas.openxmlformats.org/officeDocument/2006/relationships/hyperlink" Target="https://www.spenergynetworks.co.uk/news/pages/creating_new_opportunities_through_uks_first_flexibility_demand_shift_trial.aspx" TargetMode="External"/><Relationship Id="rId3" Type="http://schemas.openxmlformats.org/officeDocument/2006/relationships/image" Target="../media/image12.png"/><Relationship Id="rId21" Type="http://schemas.openxmlformats.org/officeDocument/2006/relationships/hyperlink" Target="https://news.enwl.co.uk/news/electricity-north-west-secures-multimillion-pounds-worth-of-innovation-funding" TargetMode="External"/><Relationship Id="rId7" Type="http://schemas.openxmlformats.org/officeDocument/2006/relationships/image" Target="../media/image15.png"/><Relationship Id="rId12" Type="http://schemas.openxmlformats.org/officeDocument/2006/relationships/hyperlink" Target="https://innovation.ukpowernetworks.co.uk/projects/shift/" TargetMode="External"/><Relationship Id="rId17" Type="http://schemas.openxmlformats.org/officeDocument/2006/relationships/image" Target="../media/image22.png"/><Relationship Id="rId25" Type="http://schemas.openxmlformats.org/officeDocument/2006/relationships/image" Target="../media/image28.png"/><Relationship Id="rId2" Type="http://schemas.openxmlformats.org/officeDocument/2006/relationships/hyperlink" Target="https://www.ssen.co.uk/news-views/2022/project-leo-reaches-another-landmark-through-live-flexibility-trade-with-ev.energy/" TargetMode="External"/><Relationship Id="rId16" Type="http://schemas.openxmlformats.org/officeDocument/2006/relationships/image" Target="../media/image21.png"/><Relationship Id="rId20"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8.png"/><Relationship Id="rId24" Type="http://schemas.openxmlformats.org/officeDocument/2006/relationships/image" Target="../media/image27.png"/><Relationship Id="rId5" Type="http://schemas.openxmlformats.org/officeDocument/2006/relationships/hyperlink" Target="https://www.nationalgrideso.com/news/crowdflex-wins-ofgem-funding-domestic-flexibility" TargetMode="External"/><Relationship Id="rId15" Type="http://schemas.openxmlformats.org/officeDocument/2006/relationships/hyperlink" Target="https://www.nienetworks.co.uk/flexibility" TargetMode="External"/><Relationship Id="rId23"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0.png"/><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www.energynetworks.org/creating-tomorrows-networks/open-networks/" TargetMode="External"/><Relationship Id="rId2" Type="http://schemas.openxmlformats.org/officeDocument/2006/relationships/hyperlink" Target="https://forms.office.com/Pages/ResponsePage.aspx?id=2gPpVtir50mfwbvKhkjFZdQDm2ZedIpNvekhiDAEdgNUQ1VHSk9NVFJJTExPMks3RzJYNklDR0FIWC4u" TargetMode="External"/><Relationship Id="rId1" Type="http://schemas.openxmlformats.org/officeDocument/2006/relationships/slideLayout" Target="../slideLayouts/slideLayout25.xml"/><Relationship Id="rId4" Type="http://schemas.openxmlformats.org/officeDocument/2006/relationships/hyperlink" Target="https://www.energynetworks.org/industry-hub/resource-library/?search=ON22-WS1A-P0+Flexibility+Figures+2022%2F23&amp;id=2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ity landscape at night&#10;&#10;Description automatically generated with low confidence">
            <a:extLst>
              <a:ext uri="{FF2B5EF4-FFF2-40B4-BE49-F238E27FC236}">
                <a16:creationId xmlns:a16="http://schemas.microsoft.com/office/drawing/2014/main" id="{475FCC93-8708-42F4-96F3-E551773723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 b="52"/>
          <a:stretch>
            <a:fillRect/>
          </a:stretch>
        </p:blipFill>
        <p:spPr>
          <a:xfrm>
            <a:off x="0" y="0"/>
            <a:ext cx="12192000" cy="6090289"/>
          </a:xfrm>
        </p:spPr>
      </p:pic>
      <p:sp>
        <p:nvSpPr>
          <p:cNvPr id="3" name="Title 2">
            <a:extLst>
              <a:ext uri="{FF2B5EF4-FFF2-40B4-BE49-F238E27FC236}">
                <a16:creationId xmlns:a16="http://schemas.microsoft.com/office/drawing/2014/main" id="{40BBC57E-05AA-7247-9822-A00A03EFA81C}"/>
              </a:ext>
            </a:extLst>
          </p:cNvPr>
          <p:cNvSpPr>
            <a:spLocks noGrp="1"/>
          </p:cNvSpPr>
          <p:nvPr>
            <p:ph type="ctrTitle"/>
          </p:nvPr>
        </p:nvSpPr>
        <p:spPr>
          <a:xfrm>
            <a:off x="293871" y="2603985"/>
            <a:ext cx="7832873" cy="1544003"/>
          </a:xfrm>
        </p:spPr>
        <p:txBody>
          <a:bodyPr/>
          <a:lstStyle/>
          <a:p>
            <a:r>
              <a:rPr lang="en-US" dirty="0"/>
              <a:t>Open Networks</a:t>
            </a:r>
            <a:endParaRPr lang="en-GB" dirty="0"/>
          </a:p>
        </p:txBody>
      </p:sp>
      <p:sp>
        <p:nvSpPr>
          <p:cNvPr id="4" name="Subtitle 3">
            <a:extLst>
              <a:ext uri="{FF2B5EF4-FFF2-40B4-BE49-F238E27FC236}">
                <a16:creationId xmlns:a16="http://schemas.microsoft.com/office/drawing/2014/main" id="{7BE5B3D5-9834-ED4A-9288-BD6AB93648AE}"/>
              </a:ext>
            </a:extLst>
          </p:cNvPr>
          <p:cNvSpPr>
            <a:spLocks noGrp="1"/>
          </p:cNvSpPr>
          <p:nvPr>
            <p:ph type="subTitle" idx="1"/>
          </p:nvPr>
        </p:nvSpPr>
        <p:spPr>
          <a:xfrm>
            <a:off x="293871" y="4157884"/>
            <a:ext cx="7095974" cy="1087316"/>
          </a:xfrm>
        </p:spPr>
        <p:txBody>
          <a:bodyPr/>
          <a:lstStyle/>
          <a:p>
            <a:r>
              <a:rPr lang="en-GB" b="1" u="sng" dirty="0">
                <a:uFill>
                  <a:solidFill>
                    <a:schemeClr val="accent3"/>
                  </a:solidFill>
                </a:uFill>
                <a:latin typeface="+mj-lt"/>
                <a:ea typeface="+mj-ea"/>
                <a:cs typeface="+mj-cs"/>
              </a:rPr>
              <a:t>annual flexibility consultation</a:t>
            </a:r>
          </a:p>
        </p:txBody>
      </p:sp>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600" b="0"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dirty="0"/>
          </a:p>
        </p:txBody>
      </p:sp>
      <p:sp>
        <p:nvSpPr>
          <p:cNvPr id="7" name="Text Placeholder 6">
            <a:extLst>
              <a:ext uri="{FF2B5EF4-FFF2-40B4-BE49-F238E27FC236}">
                <a16:creationId xmlns:a16="http://schemas.microsoft.com/office/drawing/2014/main" id="{B10E0A52-9793-B34B-B117-98F3220C83F1}"/>
              </a:ext>
            </a:extLst>
          </p:cNvPr>
          <p:cNvSpPr>
            <a:spLocks noGrp="1"/>
          </p:cNvSpPr>
          <p:nvPr>
            <p:ph type="body" sz="quarter" idx="15"/>
          </p:nvPr>
        </p:nvSpPr>
        <p:spPr>
          <a:xfrm>
            <a:off x="293871" y="5245200"/>
            <a:ext cx="4303713" cy="1219076"/>
          </a:xfrm>
        </p:spPr>
        <p:txBody>
          <a:bodyPr/>
          <a:lstStyle/>
          <a:p>
            <a:r>
              <a:rPr lang="en-GB" dirty="0"/>
              <a:t>24 August 2022</a:t>
            </a:r>
          </a:p>
        </p:txBody>
      </p:sp>
    </p:spTree>
    <p:extLst>
      <p:ext uri="{BB962C8B-B14F-4D97-AF65-F5344CB8AC3E}">
        <p14:creationId xmlns:p14="http://schemas.microsoft.com/office/powerpoint/2010/main" val="48235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Introduction to ENA</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722900" y="2034886"/>
            <a:ext cx="3120795" cy="3960000"/>
          </a:xfrm>
        </p:spPr>
        <p:txBody>
          <a:bodyPr/>
          <a:lstStyle/>
          <a:p>
            <a:pPr>
              <a:spcBef>
                <a:spcPts val="0"/>
              </a:spcBef>
              <a:spcAft>
                <a:spcPts val="600"/>
              </a:spcAft>
            </a:pPr>
            <a:r>
              <a:rPr lang="en-GB" sz="1800" dirty="0"/>
              <a:t>The voice of the networks</a:t>
            </a:r>
          </a:p>
          <a:p>
            <a:pPr lvl="2">
              <a:spcBef>
                <a:spcPts val="0"/>
              </a:spcBef>
              <a:spcAft>
                <a:spcPts val="600"/>
              </a:spcAft>
              <a:buClr>
                <a:schemeClr val="tx1"/>
              </a:buClr>
            </a:pPr>
            <a:r>
              <a:rPr lang="en-GB" sz="1800" dirty="0"/>
              <a:t>29 million electricity customers</a:t>
            </a:r>
          </a:p>
          <a:p>
            <a:pPr lvl="2">
              <a:spcBef>
                <a:spcPts val="0"/>
              </a:spcBef>
              <a:spcAft>
                <a:spcPts val="600"/>
              </a:spcAft>
              <a:buClr>
                <a:schemeClr val="tx1"/>
              </a:buClr>
            </a:pPr>
            <a:r>
              <a:rPr lang="en-GB" sz="1800" dirty="0"/>
              <a:t>21.5 million gas customers</a:t>
            </a:r>
          </a:p>
          <a:p>
            <a:pPr lvl="2">
              <a:spcBef>
                <a:spcPts val="0"/>
              </a:spcBef>
              <a:spcAft>
                <a:spcPts val="600"/>
              </a:spcAft>
              <a:buClr>
                <a:schemeClr val="tx1"/>
              </a:buClr>
            </a:pPr>
            <a:r>
              <a:rPr lang="en-GB" sz="1800" dirty="0">
                <a:latin typeface="+mj-lt"/>
              </a:rPr>
              <a:t>180,000 miles of gas network</a:t>
            </a:r>
          </a:p>
          <a:p>
            <a:pPr lvl="2">
              <a:spcBef>
                <a:spcPts val="0"/>
              </a:spcBef>
              <a:spcAft>
                <a:spcPts val="600"/>
              </a:spcAft>
              <a:buClr>
                <a:schemeClr val="tx1"/>
              </a:buClr>
            </a:pPr>
            <a:r>
              <a:rPr lang="en-GB" sz="1800" dirty="0">
                <a:latin typeface="+mj-lt"/>
              </a:rPr>
              <a:t>519,304 miles of electricity network</a:t>
            </a:r>
          </a:p>
          <a:p>
            <a:pPr lvl="2">
              <a:spcBef>
                <a:spcPts val="0"/>
              </a:spcBef>
              <a:spcAft>
                <a:spcPts val="600"/>
              </a:spcAft>
              <a:buClr>
                <a:schemeClr val="tx1"/>
              </a:buClr>
            </a:pPr>
            <a:r>
              <a:rPr lang="en-AU" sz="1800" dirty="0">
                <a:effectLst/>
                <a:latin typeface="+mj-lt"/>
                <a:ea typeface="Times New Roman" panose="02020603050405020304" pitchFamily="18" charset="0"/>
              </a:rPr>
              <a:t>£60bn </a:t>
            </a:r>
            <a:r>
              <a:rPr lang="en-GB" sz="1800" dirty="0">
                <a:effectLst/>
                <a:latin typeface="+mj-lt"/>
                <a:ea typeface="Times New Roman" panose="02020603050405020304" pitchFamily="18" charset="0"/>
              </a:rPr>
              <a:t>invested 2015-23</a:t>
            </a:r>
            <a:endParaRPr lang="en-GB" sz="1800" dirty="0"/>
          </a:p>
          <a:p>
            <a:endParaRPr lang="en-GB" dirty="0"/>
          </a:p>
          <a:p>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600" b="0" i="0" u="none" strike="noStrike" kern="1200" cap="none" spc="0" normalizeH="0" baseline="0" noProof="0" dirty="0">
              <a:ln>
                <a:noFill/>
              </a:ln>
              <a:solidFill>
                <a:srgbClr val="00598E"/>
              </a:solidFill>
              <a:effectLst/>
              <a:uLnTx/>
              <a:uFillTx/>
              <a:latin typeface="Arial" panose="020B0604020202020204"/>
              <a:ea typeface="+mn-ea"/>
              <a:cs typeface="+mn-cs"/>
            </a:endParaRPr>
          </a:p>
        </p:txBody>
      </p:sp>
      <p:pic>
        <p:nvPicPr>
          <p:cNvPr id="30" name="Content Placeholder 10">
            <a:extLst>
              <a:ext uri="{FF2B5EF4-FFF2-40B4-BE49-F238E27FC236}">
                <a16:creationId xmlns:a16="http://schemas.microsoft.com/office/drawing/2014/main" id="{87FE82DE-F9AC-43BE-9460-5DEF0BE07379}"/>
              </a:ext>
            </a:extLst>
          </p:cNvPr>
          <p:cNvPicPr>
            <a:picLocks noChangeAspect="1"/>
          </p:cNvPicPr>
          <p:nvPr/>
        </p:nvPicPr>
        <p:blipFill rotWithShape="1">
          <a:blip r:embed="rId2"/>
          <a:srcRect l="4185" t="3643" r="14723" b="12329"/>
          <a:stretch/>
        </p:blipFill>
        <p:spPr>
          <a:xfrm>
            <a:off x="8030644" y="1188114"/>
            <a:ext cx="4085103" cy="2410750"/>
          </a:xfrm>
          <a:prstGeom prst="rect">
            <a:avLst/>
          </a:prstGeom>
          <a:ln>
            <a:solidFill>
              <a:schemeClr val="accent1"/>
            </a:solidFill>
          </a:ln>
        </p:spPr>
      </p:pic>
      <p:pic>
        <p:nvPicPr>
          <p:cNvPr id="32" name="Content Placeholder 10">
            <a:extLst>
              <a:ext uri="{FF2B5EF4-FFF2-40B4-BE49-F238E27FC236}">
                <a16:creationId xmlns:a16="http://schemas.microsoft.com/office/drawing/2014/main" id="{D6805A91-8D74-416C-A0E6-E197AFC9BDF4}"/>
              </a:ext>
            </a:extLst>
          </p:cNvPr>
          <p:cNvPicPr>
            <a:picLocks noChangeAspect="1"/>
          </p:cNvPicPr>
          <p:nvPr/>
        </p:nvPicPr>
        <p:blipFill rotWithShape="1">
          <a:blip r:embed="rId3"/>
          <a:srcRect l="2922" t="3080" r="13018" b="12892"/>
          <a:stretch/>
        </p:blipFill>
        <p:spPr>
          <a:xfrm>
            <a:off x="3843695" y="3657599"/>
            <a:ext cx="4141050" cy="2329294"/>
          </a:xfrm>
          <a:prstGeom prst="rect">
            <a:avLst/>
          </a:prstGeom>
          <a:ln>
            <a:solidFill>
              <a:schemeClr val="accent1"/>
            </a:solidFill>
          </a:ln>
        </p:spPr>
      </p:pic>
      <p:pic>
        <p:nvPicPr>
          <p:cNvPr id="33" name="Content Placeholder 10">
            <a:extLst>
              <a:ext uri="{FF2B5EF4-FFF2-40B4-BE49-F238E27FC236}">
                <a16:creationId xmlns:a16="http://schemas.microsoft.com/office/drawing/2014/main" id="{E4341EF0-3938-4C67-B635-1D3B458F0E29}"/>
              </a:ext>
            </a:extLst>
          </p:cNvPr>
          <p:cNvPicPr>
            <a:picLocks noChangeAspect="1"/>
          </p:cNvPicPr>
          <p:nvPr/>
        </p:nvPicPr>
        <p:blipFill rotWithShape="1">
          <a:blip r:embed="rId4"/>
          <a:srcRect l="4083" t="3407" r="13930" b="11634"/>
          <a:stretch/>
        </p:blipFill>
        <p:spPr>
          <a:xfrm>
            <a:off x="3843694" y="1184203"/>
            <a:ext cx="4141051" cy="2414661"/>
          </a:xfrm>
          <a:prstGeom prst="rect">
            <a:avLst/>
          </a:prstGeom>
          <a:ln>
            <a:solidFill>
              <a:schemeClr val="accent1"/>
            </a:solidFill>
          </a:ln>
        </p:spPr>
      </p:pic>
      <p:pic>
        <p:nvPicPr>
          <p:cNvPr id="34" name="Content Placeholder 10">
            <a:extLst>
              <a:ext uri="{FF2B5EF4-FFF2-40B4-BE49-F238E27FC236}">
                <a16:creationId xmlns:a16="http://schemas.microsoft.com/office/drawing/2014/main" id="{7A416006-55A5-498B-944B-90607B4FE6AA}"/>
              </a:ext>
            </a:extLst>
          </p:cNvPr>
          <p:cNvPicPr>
            <a:picLocks noChangeAspect="1"/>
          </p:cNvPicPr>
          <p:nvPr/>
        </p:nvPicPr>
        <p:blipFill rotWithShape="1">
          <a:blip r:embed="rId5"/>
          <a:srcRect l="2922" t="3080" r="14076" b="12892"/>
          <a:stretch/>
        </p:blipFill>
        <p:spPr>
          <a:xfrm>
            <a:off x="8030645" y="3657600"/>
            <a:ext cx="4088887" cy="2329293"/>
          </a:xfrm>
          <a:prstGeom prst="rect">
            <a:avLst/>
          </a:prstGeom>
          <a:ln>
            <a:solidFill>
              <a:schemeClr val="accent1"/>
            </a:solidFill>
          </a:ln>
        </p:spPr>
      </p:pic>
    </p:spTree>
    <p:extLst>
      <p:ext uri="{BB962C8B-B14F-4D97-AF65-F5344CB8AC3E}">
        <p14:creationId xmlns:p14="http://schemas.microsoft.com/office/powerpoint/2010/main" val="3714708311"/>
      </p:ext>
    </p:extLst>
  </p:cSld>
  <p:clrMapOvr>
    <a:masterClrMapping/>
  </p:clrMapOvr>
  <mc:AlternateContent xmlns:mc="http://schemas.openxmlformats.org/markup-compatibility/2006" xmlns:p14="http://schemas.microsoft.com/office/powerpoint/2010/main">
    <mc:Choice Requires="p14">
      <p:transition spd="slow" p14:dur="2000" advTm="55886"/>
    </mc:Choice>
    <mc:Fallback xmlns="">
      <p:transition spd="slow" advTm="558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0284-843E-F294-FA87-69044DE7EC21}"/>
              </a:ext>
            </a:extLst>
          </p:cNvPr>
          <p:cNvSpPr>
            <a:spLocks noGrp="1"/>
          </p:cNvSpPr>
          <p:nvPr>
            <p:ph type="title"/>
          </p:nvPr>
        </p:nvSpPr>
        <p:spPr/>
        <p:txBody>
          <a:bodyPr/>
          <a:lstStyle/>
          <a:p>
            <a:r>
              <a:rPr lang="en-GB" dirty="0"/>
              <a:t>Introduction to Open Networks</a:t>
            </a:r>
          </a:p>
        </p:txBody>
      </p:sp>
      <p:sp>
        <p:nvSpPr>
          <p:cNvPr id="3" name="Content Placeholder 2">
            <a:extLst>
              <a:ext uri="{FF2B5EF4-FFF2-40B4-BE49-F238E27FC236}">
                <a16:creationId xmlns:a16="http://schemas.microsoft.com/office/drawing/2014/main" id="{51552289-6B8C-EC69-C128-23EE70AD8206}"/>
              </a:ext>
            </a:extLst>
          </p:cNvPr>
          <p:cNvSpPr>
            <a:spLocks noGrp="1"/>
          </p:cNvSpPr>
          <p:nvPr>
            <p:ph idx="1"/>
          </p:nvPr>
        </p:nvSpPr>
        <p:spPr>
          <a:xfrm>
            <a:off x="720000" y="1436913"/>
            <a:ext cx="11083554" cy="4767943"/>
          </a:xfrm>
        </p:spPr>
        <p: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en-GB"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Now in it’s fifth year, the Open Networks programme</a:t>
            </a:r>
            <a:r>
              <a:rPr lang="en-GB" sz="1750" dirty="0">
                <a:solidFill>
                  <a:schemeClr val="tx1"/>
                </a:solidFill>
              </a:rPr>
              <a:t> </a:t>
            </a:r>
            <a:r>
              <a:rPr kumimoji="0" lang="en-GB"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is a major industry programme working with all GB energy networks and industry to lead the </a:t>
            </a:r>
            <a:r>
              <a:rPr kumimoji="0" lang="en-GB" sz="1750" b="1" i="0" u="sng" strike="noStrike" kern="1200" cap="none" spc="0" normalizeH="0" baseline="0" noProof="0" dirty="0">
                <a:ln>
                  <a:noFill/>
                </a:ln>
                <a:solidFill>
                  <a:schemeClr val="tx1"/>
                </a:solidFill>
                <a:effectLst/>
                <a:uLnTx/>
                <a:uFill>
                  <a:solidFill>
                    <a:srgbClr val="FF0000"/>
                  </a:solidFill>
                </a:uFill>
                <a:latin typeface="Arial" pitchFamily="34" charset="0"/>
                <a:ea typeface="+mn-ea"/>
                <a:cs typeface="Arial" pitchFamily="34" charset="0"/>
              </a:rPr>
              <a:t>transition to a smart and flexible energy system</a:t>
            </a:r>
            <a:r>
              <a:rPr kumimoji="0" lang="en-GB"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that will enable net zero. The programme has been recognised in the </a:t>
            </a:r>
            <a:r>
              <a:rPr kumimoji="0" lang="en-US"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Smart Systems and Flexibility Plan and </a:t>
            </a:r>
            <a:r>
              <a:rPr kumimoji="0" lang="en-GB"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drives significant change across the country, notably in 2022 we’ve:</a:t>
            </a: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endParaRPr kumimoji="0" lang="en-GB"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 name="Slide Number Placeholder 3">
            <a:extLst>
              <a:ext uri="{FF2B5EF4-FFF2-40B4-BE49-F238E27FC236}">
                <a16:creationId xmlns:a16="http://schemas.microsoft.com/office/drawing/2014/main" id="{FF6388B1-2D4D-F620-C306-55219B523A0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600" b="0"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72470DA8-0098-7CE6-FBA5-AC00EFF0260E}"/>
              </a:ext>
            </a:extLst>
          </p:cNvPr>
          <p:cNvSpPr/>
          <p:nvPr/>
        </p:nvSpPr>
        <p:spPr>
          <a:xfrm>
            <a:off x="701859" y="2615183"/>
            <a:ext cx="5301166" cy="284070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50" b="1" i="0" u="sng" strike="noStrike" kern="1200" cap="none" spc="0" normalizeH="0" baseline="0" noProof="0" dirty="0">
                <a:ln>
                  <a:noFill/>
                </a:ln>
                <a:solidFill>
                  <a:srgbClr val="00598E"/>
                </a:solidFill>
                <a:effectLst/>
                <a:uLnTx/>
                <a:uFill>
                  <a:solidFill>
                    <a:srgbClr val="FF0000"/>
                  </a:solidFill>
                </a:uFill>
                <a:latin typeface="Arial" panose="020B0604020202020204"/>
                <a:ea typeface="+mn-ea"/>
                <a:cs typeface="+mn-cs"/>
              </a:rPr>
              <a:t>Facilitated significant </a:t>
            </a:r>
            <a:r>
              <a:rPr lang="en-GB" sz="1750" b="1" u="sng" dirty="0">
                <a:solidFill>
                  <a:srgbClr val="00598E"/>
                </a:solidFill>
                <a:uFill>
                  <a:solidFill>
                    <a:srgbClr val="FF0000"/>
                  </a:solidFill>
                </a:uFill>
                <a:latin typeface="Arial" panose="020B0604020202020204"/>
              </a:rPr>
              <a:t>growth</a:t>
            </a:r>
            <a:r>
              <a:rPr kumimoji="0" lang="en-GB" sz="1750" b="1" i="0" u="sng" strike="noStrike" kern="1200" cap="none" spc="0" normalizeH="0" baseline="0" noProof="0" dirty="0">
                <a:ln>
                  <a:noFill/>
                </a:ln>
                <a:solidFill>
                  <a:srgbClr val="00598E"/>
                </a:solidFill>
                <a:effectLst/>
                <a:uLnTx/>
                <a:uFill>
                  <a:solidFill>
                    <a:srgbClr val="FF0000"/>
                  </a:solidFill>
                </a:uFill>
                <a:latin typeface="Arial" panose="020B0604020202020204"/>
                <a:ea typeface="+mn-ea"/>
                <a:cs typeface="+mn-cs"/>
              </a:rPr>
              <a:t> in flexibility</a:t>
            </a:r>
            <a:endParaRPr lang="en-GB" sz="1750" b="1" i="0" u="sng" strike="noStrike" kern="1200" cap="none" spc="0" normalizeH="0" baseline="0" noProof="0" dirty="0">
              <a:ln>
                <a:noFill/>
              </a:ln>
              <a:solidFill>
                <a:srgbClr val="00598E"/>
              </a:solidFill>
              <a:effectLst/>
              <a:uLnTx/>
              <a:uFill>
                <a:solidFill>
                  <a:srgbClr val="FF0000"/>
                </a:solidFill>
              </a:uFill>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 b="0" i="1" u="none" strike="noStrike" kern="1200" cap="none" spc="0" normalizeH="0" baseline="0" noProof="0" dirty="0">
                <a:ln>
                  <a:noFill/>
                </a:ln>
                <a:solidFill>
                  <a:srgbClr val="484D51"/>
                </a:solidFill>
                <a:effectLst/>
                <a:uLnTx/>
                <a:uFillTx/>
                <a:latin typeface="Arial" panose="020B0604020202020204"/>
                <a:ea typeface="+mn-ea"/>
                <a:cs typeface="+mn-cs"/>
              </a:rPr>
              <a:t>World leading with a record levels, with 3.7GW of flexibility tendered 2021/22, of which nearly 2GW were contracted.</a:t>
            </a:r>
            <a:endParaRPr kumimoji="0" lang="en-GB" sz="1750" b="0" i="1"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50" b="0" i="1"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50" b="1" i="0" u="sng" strike="noStrike" kern="1200" cap="none" spc="0" normalizeH="0" baseline="0" noProof="0" dirty="0">
                <a:ln>
                  <a:noFill/>
                </a:ln>
                <a:solidFill>
                  <a:srgbClr val="00598E"/>
                </a:solidFill>
                <a:effectLst/>
                <a:uLnTx/>
                <a:uFill>
                  <a:solidFill>
                    <a:srgbClr val="FF0000"/>
                  </a:solidFill>
                </a:uFill>
                <a:latin typeface="Arial" panose="020B0604020202020204"/>
                <a:ea typeface="+mn-ea"/>
                <a:cs typeface="+mn-cs"/>
              </a:rPr>
              <a:t>Improved accuracy for Flex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50" b="0" i="1" u="none" strike="noStrike" kern="1200" cap="none" spc="0" normalizeH="0" baseline="0" noProof="0" dirty="0">
                <a:ln>
                  <a:noFill/>
                </a:ln>
                <a:solidFill>
                  <a:srgbClr val="484D51"/>
                </a:solidFill>
                <a:effectLst/>
                <a:uLnTx/>
                <a:uFillTx/>
                <a:latin typeface="Arial" panose="020B0604020202020204"/>
                <a:ea typeface="+mn-ea"/>
                <a:cs typeface="+mn-cs"/>
              </a:rPr>
              <a:t>Delivered a Baselining Tool to help FSPs to follow a common approach to measure flexibility delivered.</a:t>
            </a:r>
          </a:p>
        </p:txBody>
      </p:sp>
      <p:pic>
        <p:nvPicPr>
          <p:cNvPr id="7" name="Picture 6">
            <a:extLst>
              <a:ext uri="{FF2B5EF4-FFF2-40B4-BE49-F238E27FC236}">
                <a16:creationId xmlns:a16="http://schemas.microsoft.com/office/drawing/2014/main" id="{60D92A98-9D13-C909-7048-610C5E2334DC}"/>
              </a:ext>
            </a:extLst>
          </p:cNvPr>
          <p:cNvPicPr>
            <a:picLocks noChangeAspect="1"/>
          </p:cNvPicPr>
          <p:nvPr/>
        </p:nvPicPr>
        <p:blipFill rotWithShape="1">
          <a:blip r:embed="rId3"/>
          <a:srcRect l="1658" t="1903" r="1957" b="1388"/>
          <a:stretch/>
        </p:blipFill>
        <p:spPr>
          <a:xfrm>
            <a:off x="6021165" y="2400533"/>
            <a:ext cx="5800529" cy="3092748"/>
          </a:xfrm>
          <a:prstGeom prst="rect">
            <a:avLst/>
          </a:prstGeom>
        </p:spPr>
      </p:pic>
    </p:spTree>
    <p:extLst>
      <p:ext uri="{BB962C8B-B14F-4D97-AF65-F5344CB8AC3E}">
        <p14:creationId xmlns:p14="http://schemas.microsoft.com/office/powerpoint/2010/main" val="187424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Annual Flexibility Consultation </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600" b="0"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5990F9A-9D5A-483C-A32F-D89CF799154C}"/>
              </a:ext>
            </a:extLst>
          </p:cNvPr>
          <p:cNvSpPr txBox="1">
            <a:spLocks/>
          </p:cNvSpPr>
          <p:nvPr/>
        </p:nvSpPr>
        <p:spPr>
          <a:xfrm>
            <a:off x="801655" y="1474237"/>
            <a:ext cx="10525707" cy="4329403"/>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US" sz="2000" b="0" i="0" u="none" strike="noStrike" kern="1200" cap="none" spc="0" normalizeH="0" baseline="0" noProof="0" dirty="0">
                <a:ln>
                  <a:noFill/>
                </a:ln>
                <a:solidFill>
                  <a:srgbClr val="484D51"/>
                </a:solidFill>
                <a:effectLst/>
                <a:uLnTx/>
                <a:uFillTx/>
                <a:latin typeface="Arial" panose="020B0604020202020204" pitchFamily="34" charset="0"/>
                <a:ea typeface="+mn-ea"/>
                <a:cs typeface="+mn-cs"/>
              </a:rPr>
              <a:t>The purpose of this consultation is to seek views from stakeholders on our flexibility developments to date and planned future developments, informing and steering our work accordingly. Therefore, the questions in this consultation are structured to:</a:t>
            </a:r>
          </a:p>
          <a:p>
            <a:pPr marL="609600" marR="0" lvl="2" indent="-342900" algn="l" defTabSz="914400" rtl="0" eaLnBrk="1" fontAlgn="auto" latinLnBrk="0" hangingPunct="1">
              <a:lnSpc>
                <a:spcPct val="100000"/>
              </a:lnSpc>
              <a:spcBef>
                <a:spcPts val="400"/>
              </a:spcBef>
              <a:spcAft>
                <a:spcPts val="0"/>
              </a:spcAft>
              <a:buClr>
                <a:srgbClr val="009FE3"/>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encourage as many stakeholders as possible, from a wide variety of viewpoints, to engage with our development work on flexibility;</a:t>
            </a:r>
          </a:p>
          <a:p>
            <a:pPr marL="609600" marR="0" lvl="2" indent="-342900" algn="l" defTabSz="914400" rtl="0" eaLnBrk="1" fontAlgn="auto" latinLnBrk="0" hangingPunct="1">
              <a:lnSpc>
                <a:spcPct val="100000"/>
              </a:lnSpc>
              <a:spcBef>
                <a:spcPts val="400"/>
              </a:spcBef>
              <a:spcAft>
                <a:spcPts val="0"/>
              </a:spcAft>
              <a:buClr>
                <a:srgbClr val="009FE3"/>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provide feedback on the content of our work to date;</a:t>
            </a:r>
          </a:p>
          <a:p>
            <a:pPr marL="609600" marR="0" lvl="2" indent="-342900" algn="l" defTabSz="914400" rtl="0" eaLnBrk="1" fontAlgn="auto" latinLnBrk="0" hangingPunct="1">
              <a:lnSpc>
                <a:spcPct val="100000"/>
              </a:lnSpc>
              <a:spcBef>
                <a:spcPts val="400"/>
              </a:spcBef>
              <a:spcAft>
                <a:spcPts val="0"/>
              </a:spcAft>
              <a:buClr>
                <a:srgbClr val="009FE3"/>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and help inform and shape the future work to be undertaken by ENA and the Open Networks programme.</a:t>
            </a:r>
          </a:p>
          <a:p>
            <a:pPr marL="609600" marR="0" lvl="2" indent="-342900" algn="l" defTabSz="914400" rtl="0" eaLnBrk="1" fontAlgn="auto" latinLnBrk="0" hangingPunct="1">
              <a:lnSpc>
                <a:spcPct val="100000"/>
              </a:lnSpc>
              <a:spcBef>
                <a:spcPts val="400"/>
              </a:spcBef>
              <a:spcAft>
                <a:spcPts val="0"/>
              </a:spcAft>
              <a:buClr>
                <a:srgbClr val="009FE3"/>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84D51"/>
              </a:solidFill>
              <a:effectLst/>
              <a:uLnTx/>
              <a:uFillTx/>
              <a:latin typeface="Arial" panose="020B0604020202020204" pitchFamily="34" charset="0"/>
              <a:ea typeface="+mn-ea"/>
              <a:cs typeface="+mn-cs"/>
            </a:endParaRPr>
          </a:p>
          <a:p>
            <a:pPr>
              <a:lnSpc>
                <a:spcPct val="100000"/>
              </a:lnSpc>
              <a:buClr>
                <a:srgbClr val="4378A8"/>
              </a:buClr>
            </a:pPr>
            <a:r>
              <a:rPr lang="en-US" sz="2000" dirty="0">
                <a:solidFill>
                  <a:srgbClr val="00598E"/>
                </a:solidFill>
                <a:latin typeface="Arial" panose="020B0604020202020204" pitchFamily="34" charset="0"/>
              </a:rPr>
              <a:t>This consultation is an opportunity to influence the direction of travel of a key part of the energy system and ensure your voice is heard. </a:t>
            </a:r>
            <a:r>
              <a:rPr kumimoji="0" lang="en-US" sz="2000" b="1" i="0" u="none" strike="noStrike" kern="1200" cap="none" spc="0" normalizeH="0" baseline="0" noProof="0" dirty="0">
                <a:ln>
                  <a:noFill/>
                </a:ln>
                <a:solidFill>
                  <a:srgbClr val="00598E"/>
                </a:solidFill>
                <a:effectLst/>
                <a:uLnTx/>
                <a:uFillTx/>
                <a:latin typeface="Arial" panose="020B0604020202020204" pitchFamily="34" charset="0"/>
                <a:ea typeface="+mn-ea"/>
                <a:cs typeface="+mn-cs"/>
              </a:rPr>
              <a:t>Everyone is welcome to respond, and there will be plenty of opportunities during the webinar today to ask questions.</a:t>
            </a:r>
            <a:endParaRPr kumimoji="0" lang="en-GB" sz="20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016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2">
            <a:extLst>
              <a:ext uri="{FF2B5EF4-FFF2-40B4-BE49-F238E27FC236}">
                <a16:creationId xmlns:a16="http://schemas.microsoft.com/office/drawing/2014/main" id="{30248DBE-75FA-1105-53DC-2A88D19A21D4}"/>
              </a:ext>
            </a:extLst>
          </p:cNvPr>
          <p:cNvSpPr>
            <a:spLocks/>
          </p:cNvSpPr>
          <p:nvPr/>
        </p:nvSpPr>
        <p:spPr bwMode="auto">
          <a:xfrm>
            <a:off x="1775884" y="1295927"/>
            <a:ext cx="8154350" cy="525033"/>
          </a:xfrm>
          <a:custGeom>
            <a:avLst/>
            <a:gdLst>
              <a:gd name="T0" fmla="*/ 0 w 2006203"/>
              <a:gd name="T1" fmla="*/ 0 h 1203721"/>
              <a:gd name="T2" fmla="*/ 8331397 w 2006203"/>
              <a:gd name="T3" fmla="*/ 0 h 1203721"/>
              <a:gd name="T4" fmla="*/ 8331397 w 2006203"/>
              <a:gd name="T5" fmla="*/ 593162 h 1203721"/>
              <a:gd name="T6" fmla="*/ 0 w 2006203"/>
              <a:gd name="T7" fmla="*/ 593162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00598E"/>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Overarching Common Framework and Strategic Roadmap for Flexibility</a:t>
            </a:r>
            <a:b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Early draft of framework and roadmap </a:t>
            </a:r>
            <a:b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(P0)</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Freeform: Shape 6">
            <a:extLst>
              <a:ext uri="{FF2B5EF4-FFF2-40B4-BE49-F238E27FC236}">
                <a16:creationId xmlns:a16="http://schemas.microsoft.com/office/drawing/2014/main" id="{D9379217-BAAB-10F1-ECDA-CF0B8356E7E3}"/>
              </a:ext>
            </a:extLst>
          </p:cNvPr>
          <p:cNvSpPr>
            <a:spLocks/>
          </p:cNvSpPr>
          <p:nvPr/>
        </p:nvSpPr>
        <p:spPr bwMode="auto">
          <a:xfrm>
            <a:off x="4845391" y="2253189"/>
            <a:ext cx="2047910" cy="728589"/>
          </a:xfrm>
          <a:custGeom>
            <a:avLst/>
            <a:gdLst>
              <a:gd name="T0" fmla="*/ 0 w 2006203"/>
              <a:gd name="T1" fmla="*/ 0 h 1203721"/>
              <a:gd name="T2" fmla="*/ 2092639 w 2006203"/>
              <a:gd name="T3" fmla="*/ 0 h 1203721"/>
              <a:gd name="T4" fmla="*/ 2092639 w 2006203"/>
              <a:gd name="T5" fmla="*/ 727275 h 1203721"/>
              <a:gd name="T6" fmla="*/ 0 w 2006203"/>
              <a:gd name="T7" fmla="*/ 727275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Pre-qualification process</a:t>
            </a:r>
            <a:b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Recommendations for alignment</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(P2)</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Freeform: Shape 14">
            <a:extLst>
              <a:ext uri="{FF2B5EF4-FFF2-40B4-BE49-F238E27FC236}">
                <a16:creationId xmlns:a16="http://schemas.microsoft.com/office/drawing/2014/main" id="{708CA41B-5C45-5F4B-EC62-FBABEB03D0BD}"/>
              </a:ext>
            </a:extLst>
          </p:cNvPr>
          <p:cNvSpPr>
            <a:spLocks/>
          </p:cNvSpPr>
          <p:nvPr/>
        </p:nvSpPr>
        <p:spPr bwMode="auto">
          <a:xfrm>
            <a:off x="1775884" y="719664"/>
            <a:ext cx="8154350" cy="442207"/>
          </a:xfrm>
          <a:custGeom>
            <a:avLst/>
            <a:gdLst>
              <a:gd name="T0" fmla="*/ 0 w 2006203"/>
              <a:gd name="T1" fmla="*/ 0 h 1203721"/>
              <a:gd name="T2" fmla="*/ 8331397 w 2006203"/>
              <a:gd name="T3" fmla="*/ 0 h 1203721"/>
              <a:gd name="T4" fmla="*/ 8331397 w 2006203"/>
              <a:gd name="T5" fmla="*/ 499583 h 1203721"/>
              <a:gd name="T6" fmla="*/ 0 w 2006203"/>
              <a:gd name="T7" fmla="*/ 499583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000000"/>
          </a:solidFill>
          <a:ln w="12700">
            <a:solidFill>
              <a:srgbClr val="000000"/>
            </a:solidFill>
            <a:miter lim="800000"/>
            <a:headEnd/>
            <a:tailEnd/>
          </a:ln>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Flexibility Consultation Wrapper</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1"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Overview and summary</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Rectangle 15">
            <a:extLst>
              <a:ext uri="{FF2B5EF4-FFF2-40B4-BE49-F238E27FC236}">
                <a16:creationId xmlns:a16="http://schemas.microsoft.com/office/drawing/2014/main" id="{C8A0F89B-C6C1-A2A6-A044-B2FBD7D457E7}"/>
              </a:ext>
            </a:extLst>
          </p:cNvPr>
          <p:cNvSpPr>
            <a:spLocks noChangeArrowheads="1"/>
          </p:cNvSpPr>
          <p:nvPr/>
        </p:nvSpPr>
        <p:spPr bwMode="auto">
          <a:xfrm>
            <a:off x="4652434" y="2169053"/>
            <a:ext cx="2455006" cy="2867988"/>
          </a:xfrm>
          <a:prstGeom prst="rect">
            <a:avLst/>
          </a:prstGeom>
          <a:noFill/>
          <a:ln w="12700">
            <a:solidFill>
              <a:srgbClr val="2F528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17">
            <a:extLst>
              <a:ext uri="{FF2B5EF4-FFF2-40B4-BE49-F238E27FC236}">
                <a16:creationId xmlns:a16="http://schemas.microsoft.com/office/drawing/2014/main" id="{CBC37392-3F19-6C0A-E5C3-FE153C8622C3}"/>
              </a:ext>
            </a:extLst>
          </p:cNvPr>
          <p:cNvSpPr txBox="1">
            <a:spLocks noChangeArrowheads="1"/>
          </p:cNvSpPr>
          <p:nvPr/>
        </p:nvSpPr>
        <p:spPr bwMode="auto">
          <a:xfrm>
            <a:off x="1667934" y="1915052"/>
            <a:ext cx="32831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Needs identification/Pre-procurement </a:t>
            </a:r>
            <a:endParaRPr kumimoji="0" lang="en-US" altLang="en-US"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9" name="TextBox 18">
            <a:extLst>
              <a:ext uri="{FF2B5EF4-FFF2-40B4-BE49-F238E27FC236}">
                <a16:creationId xmlns:a16="http://schemas.microsoft.com/office/drawing/2014/main" id="{7B33A746-6433-0EDC-DB0D-77E6CE2A3B68}"/>
              </a:ext>
            </a:extLst>
          </p:cNvPr>
          <p:cNvSpPr txBox="1">
            <a:spLocks noChangeArrowheads="1"/>
          </p:cNvSpPr>
          <p:nvPr/>
        </p:nvSpPr>
        <p:spPr bwMode="auto">
          <a:xfrm>
            <a:off x="5366450" y="1900764"/>
            <a:ext cx="16718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Procurement</a:t>
            </a:r>
            <a:endParaRPr kumimoji="0" lang="en-US" altLang="en-US"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0" name="TextBox 19">
            <a:extLst>
              <a:ext uri="{FF2B5EF4-FFF2-40B4-BE49-F238E27FC236}">
                <a16:creationId xmlns:a16="http://schemas.microsoft.com/office/drawing/2014/main" id="{96276195-D33A-B4D6-7F3D-A6B82D1BE532}"/>
              </a:ext>
            </a:extLst>
          </p:cNvPr>
          <p:cNvSpPr txBox="1">
            <a:spLocks noChangeArrowheads="1"/>
          </p:cNvSpPr>
          <p:nvPr/>
        </p:nvSpPr>
        <p:spPr bwMode="auto">
          <a:xfrm>
            <a:off x="7857500" y="1882517"/>
            <a:ext cx="18925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Operations &amp; Settlement</a:t>
            </a:r>
            <a:endParaRPr kumimoji="0" lang="en-US" altLang="en-US"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2" name="Freeform: Shape 22">
            <a:extLst>
              <a:ext uri="{FF2B5EF4-FFF2-40B4-BE49-F238E27FC236}">
                <a16:creationId xmlns:a16="http://schemas.microsoft.com/office/drawing/2014/main" id="{3CF262C8-A8E6-E6E7-89F6-79AD0421A0C1}"/>
              </a:ext>
            </a:extLst>
          </p:cNvPr>
          <p:cNvSpPr>
            <a:spLocks/>
          </p:cNvSpPr>
          <p:nvPr/>
        </p:nvSpPr>
        <p:spPr bwMode="auto">
          <a:xfrm>
            <a:off x="1890798" y="2592915"/>
            <a:ext cx="2156676" cy="699108"/>
          </a:xfrm>
          <a:custGeom>
            <a:avLst/>
            <a:gdLst>
              <a:gd name="T0" fmla="*/ 0 w 1927014"/>
              <a:gd name="T1" fmla="*/ 0 h 1156208"/>
              <a:gd name="T2" fmla="*/ 2203530 w 1927014"/>
              <a:gd name="T3" fmla="*/ 0 h 1156208"/>
              <a:gd name="T4" fmla="*/ 2203530 w 1927014"/>
              <a:gd name="T5" fmla="*/ 790579 h 1156208"/>
              <a:gd name="T6" fmla="*/ 0 w 1927014"/>
              <a:gd name="T7" fmla="*/ 790579 h 1156208"/>
              <a:gd name="T8" fmla="*/ 0 w 1927014"/>
              <a:gd name="T9" fmla="*/ 0 h 1156208"/>
              <a:gd name="T10" fmla="*/ 0 60000 65536"/>
              <a:gd name="T11" fmla="*/ 0 60000 65536"/>
              <a:gd name="T12" fmla="*/ 0 60000 65536"/>
              <a:gd name="T13" fmla="*/ 0 60000 65536"/>
              <a:gd name="T14" fmla="*/ 0 60000 65536"/>
              <a:gd name="T15" fmla="*/ 0 w 1927014"/>
              <a:gd name="T16" fmla="*/ 0 h 1156208"/>
              <a:gd name="T17" fmla="*/ 1927014 w 1927014"/>
              <a:gd name="T18" fmla="*/ 1156208 h 1156208"/>
            </a:gdLst>
            <a:ahLst/>
            <a:cxnLst>
              <a:cxn ang="T10">
                <a:pos x="T0" y="T1"/>
              </a:cxn>
              <a:cxn ang="T11">
                <a:pos x="T2" y="T3"/>
              </a:cxn>
              <a:cxn ang="T12">
                <a:pos x="T4" y="T5"/>
              </a:cxn>
              <a:cxn ang="T13">
                <a:pos x="T6" y="T7"/>
              </a:cxn>
              <a:cxn ang="T14">
                <a:pos x="T8" y="T9"/>
              </a:cxn>
            </a:cxnLst>
            <a:rect l="T15" t="T16" r="T17" b="T18"/>
            <a:pathLst>
              <a:path w="1927014" h="1156208">
                <a:moveTo>
                  <a:pt x="0" y="0"/>
                </a:moveTo>
                <a:lnTo>
                  <a:pt x="1927014" y="0"/>
                </a:lnTo>
                <a:lnTo>
                  <a:pt x="1927014" y="1156208"/>
                </a:lnTo>
                <a:lnTo>
                  <a:pt x="0" y="1156208"/>
                </a:lnTo>
                <a:lnTo>
                  <a:pt x="0" y="0"/>
                </a:lnTo>
                <a:close/>
              </a:path>
            </a:pathLst>
          </a:custGeom>
          <a:solidFill>
            <a:srgbClr val="A6A6A6">
              <a:alpha val="79999"/>
            </a:srgbClr>
          </a:solidFill>
          <a:ln w="12700">
            <a:solidFill>
              <a:srgbClr val="FFFFFF"/>
            </a:solidFill>
            <a:miter lim="800000"/>
            <a:headEnd/>
            <a:tailEnd/>
          </a:ln>
        </p:spPr>
        <p:txBody>
          <a:bodyPr vert="horz" wrap="square" lIns="41910" tIns="41910" rIns="41910" bIns="4191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Evaluation Methodology* </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(P1)</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Rectangle 23">
            <a:extLst>
              <a:ext uri="{FF2B5EF4-FFF2-40B4-BE49-F238E27FC236}">
                <a16:creationId xmlns:a16="http://schemas.microsoft.com/office/drawing/2014/main" id="{F826D990-7696-2E30-F42A-1676CB0797F5}"/>
              </a:ext>
            </a:extLst>
          </p:cNvPr>
          <p:cNvSpPr>
            <a:spLocks noChangeArrowheads="1"/>
          </p:cNvSpPr>
          <p:nvPr/>
        </p:nvSpPr>
        <p:spPr bwMode="auto">
          <a:xfrm>
            <a:off x="1733021" y="2202389"/>
            <a:ext cx="2521737" cy="2834651"/>
          </a:xfrm>
          <a:prstGeom prst="rect">
            <a:avLst/>
          </a:prstGeom>
          <a:noFill/>
          <a:ln w="12700">
            <a:solidFill>
              <a:srgbClr val="2F528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
            <a:extLst>
              <a:ext uri="{FF2B5EF4-FFF2-40B4-BE49-F238E27FC236}">
                <a16:creationId xmlns:a16="http://schemas.microsoft.com/office/drawing/2014/main" id="{AFF7B013-7001-E48F-6865-8D371945ED36}"/>
              </a:ext>
            </a:extLst>
          </p:cNvPr>
          <p:cNvSpPr txBox="1">
            <a:spLocks noChangeArrowheads="1"/>
          </p:cNvSpPr>
          <p:nvPr/>
        </p:nvSpPr>
        <p:spPr bwMode="auto">
          <a:xfrm>
            <a:off x="1733022" y="6525152"/>
            <a:ext cx="9737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deliverables seeking input as part of this consultation. Please see the relevant product section of the Flexibility Consultation Wrapper for full details.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Freeform: Shape 27">
            <a:extLst>
              <a:ext uri="{FF2B5EF4-FFF2-40B4-BE49-F238E27FC236}">
                <a16:creationId xmlns:a16="http://schemas.microsoft.com/office/drawing/2014/main" id="{35D9F671-A94B-A0AE-8A2E-13A37006FF94}"/>
              </a:ext>
            </a:extLst>
          </p:cNvPr>
          <p:cNvSpPr>
            <a:spLocks/>
          </p:cNvSpPr>
          <p:nvPr/>
        </p:nvSpPr>
        <p:spPr bwMode="auto">
          <a:xfrm>
            <a:off x="4875554" y="3151714"/>
            <a:ext cx="2047910" cy="694897"/>
          </a:xfrm>
          <a:custGeom>
            <a:avLst/>
            <a:gdLst>
              <a:gd name="T0" fmla="*/ 0 w 2006203"/>
              <a:gd name="T1" fmla="*/ 0 h 1203721"/>
              <a:gd name="T2" fmla="*/ 2092639 w 2006203"/>
              <a:gd name="T3" fmla="*/ 0 h 1203721"/>
              <a:gd name="T4" fmla="*/ 2092639 w 2006203"/>
              <a:gd name="T5" fmla="*/ 785964 h 1203721"/>
              <a:gd name="T6" fmla="*/ 0 w 2006203"/>
              <a:gd name="T7" fmla="*/ 785964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Real-time procurement</a:t>
            </a:r>
            <a:b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Recommendations to move to real-time procurement</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(P2)</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Freeform: Shape 28">
            <a:extLst>
              <a:ext uri="{FF2B5EF4-FFF2-40B4-BE49-F238E27FC236}">
                <a16:creationId xmlns:a16="http://schemas.microsoft.com/office/drawing/2014/main" id="{48883F43-C5AE-13AB-241A-1A06D973AAE7}"/>
              </a:ext>
            </a:extLst>
          </p:cNvPr>
          <p:cNvSpPr>
            <a:spLocks/>
          </p:cNvSpPr>
          <p:nvPr/>
        </p:nvSpPr>
        <p:spPr bwMode="auto">
          <a:xfrm>
            <a:off x="7822620" y="2238902"/>
            <a:ext cx="2047910" cy="706127"/>
          </a:xfrm>
          <a:custGeom>
            <a:avLst/>
            <a:gdLst>
              <a:gd name="T0" fmla="*/ 0 w 2006203"/>
              <a:gd name="T1" fmla="*/ 0 h 1203721"/>
              <a:gd name="T2" fmla="*/ 2092639 w 2006203"/>
              <a:gd name="T3" fmla="*/ 0 h 1203721"/>
              <a:gd name="T4" fmla="*/ 2092639 w 2006203"/>
              <a:gd name="T5" fmla="*/ 654017 h 1203721"/>
              <a:gd name="T6" fmla="*/ 0 w 2006203"/>
              <a:gd name="T7" fmla="*/ 654017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Dispatch Interoperability </a:t>
            </a:r>
            <a:b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Recommendations for alignment</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(P3)</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Freeform: Shape 39">
            <a:extLst>
              <a:ext uri="{FF2B5EF4-FFF2-40B4-BE49-F238E27FC236}">
                <a16:creationId xmlns:a16="http://schemas.microsoft.com/office/drawing/2014/main" id="{3223D88D-2366-D3B0-AEAC-147AB3F2F612}"/>
              </a:ext>
            </a:extLst>
          </p:cNvPr>
          <p:cNvSpPr>
            <a:spLocks/>
          </p:cNvSpPr>
          <p:nvPr/>
        </p:nvSpPr>
        <p:spPr bwMode="auto">
          <a:xfrm>
            <a:off x="4875554" y="4053414"/>
            <a:ext cx="2047910" cy="817426"/>
          </a:xfrm>
          <a:custGeom>
            <a:avLst/>
            <a:gdLst>
              <a:gd name="T0" fmla="*/ 0 w 2006203"/>
              <a:gd name="T1" fmla="*/ 0 h 1203721"/>
              <a:gd name="T2" fmla="*/ 2092639 w 2006203"/>
              <a:gd name="T3" fmla="*/ 0 h 1203721"/>
              <a:gd name="T4" fmla="*/ 2092639 w 2006203"/>
              <a:gd name="T5" fmla="*/ 746577 h 1203721"/>
              <a:gd name="T6" fmla="*/ 0 w 2006203"/>
              <a:gd name="T7" fmla="*/ 746577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Standard agreement</a:t>
            </a:r>
            <a:b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Recommendations to standardise contract schedules</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(P4)</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Freeform: Shape 44">
            <a:extLst>
              <a:ext uri="{FF2B5EF4-FFF2-40B4-BE49-F238E27FC236}">
                <a16:creationId xmlns:a16="http://schemas.microsoft.com/office/drawing/2014/main" id="{8B7742EF-5D1A-98D6-944B-06A0610B7D18}"/>
              </a:ext>
            </a:extLst>
          </p:cNvPr>
          <p:cNvSpPr>
            <a:spLocks/>
          </p:cNvSpPr>
          <p:nvPr/>
        </p:nvSpPr>
        <p:spPr bwMode="auto">
          <a:xfrm>
            <a:off x="7828970" y="3234264"/>
            <a:ext cx="2047910" cy="578378"/>
          </a:xfrm>
          <a:custGeom>
            <a:avLst/>
            <a:gdLst>
              <a:gd name="T0" fmla="*/ 0 w 1927014"/>
              <a:gd name="T1" fmla="*/ 0 h 1156208"/>
              <a:gd name="T2" fmla="*/ 2092639 w 1927014"/>
              <a:gd name="T3" fmla="*/ 0 h 1156208"/>
              <a:gd name="T4" fmla="*/ 2092639 w 1927014"/>
              <a:gd name="T5" fmla="*/ 654017 h 1156208"/>
              <a:gd name="T6" fmla="*/ 0 w 1927014"/>
              <a:gd name="T7" fmla="*/ 654017 h 1156208"/>
              <a:gd name="T8" fmla="*/ 0 w 1927014"/>
              <a:gd name="T9" fmla="*/ 0 h 1156208"/>
              <a:gd name="T10" fmla="*/ 0 60000 65536"/>
              <a:gd name="T11" fmla="*/ 0 60000 65536"/>
              <a:gd name="T12" fmla="*/ 0 60000 65536"/>
              <a:gd name="T13" fmla="*/ 0 60000 65536"/>
              <a:gd name="T14" fmla="*/ 0 60000 65536"/>
              <a:gd name="T15" fmla="*/ 0 w 1927014"/>
              <a:gd name="T16" fmla="*/ 0 h 1156208"/>
              <a:gd name="T17" fmla="*/ 1927014 w 1927014"/>
              <a:gd name="T18" fmla="*/ 1156208 h 1156208"/>
            </a:gdLst>
            <a:ahLst/>
            <a:cxnLst>
              <a:cxn ang="T10">
                <a:pos x="T0" y="T1"/>
              </a:cxn>
              <a:cxn ang="T11">
                <a:pos x="T2" y="T3"/>
              </a:cxn>
              <a:cxn ang="T12">
                <a:pos x="T4" y="T5"/>
              </a:cxn>
              <a:cxn ang="T13">
                <a:pos x="T6" y="T7"/>
              </a:cxn>
              <a:cxn ang="T14">
                <a:pos x="T8" y="T9"/>
              </a:cxn>
            </a:cxnLst>
            <a:rect l="T15" t="T16" r="T17" b="T18"/>
            <a:pathLst>
              <a:path w="1927014" h="1156208">
                <a:moveTo>
                  <a:pt x="0" y="0"/>
                </a:moveTo>
                <a:lnTo>
                  <a:pt x="1927014" y="0"/>
                </a:lnTo>
                <a:lnTo>
                  <a:pt x="1927014" y="1156208"/>
                </a:lnTo>
                <a:lnTo>
                  <a:pt x="0" y="1156208"/>
                </a:lnTo>
                <a:lnTo>
                  <a:pt x="0" y="0"/>
                </a:lnTo>
                <a:close/>
              </a:path>
            </a:pathLst>
          </a:custGeom>
          <a:solidFill>
            <a:srgbClr val="A6A6A6">
              <a:alpha val="79999"/>
            </a:srgbClr>
          </a:solidFill>
          <a:ln w="12700">
            <a:solidFill>
              <a:srgbClr val="FFFFFF"/>
            </a:solidFill>
            <a:miter lim="800000"/>
            <a:headEnd/>
            <a:tailEnd/>
          </a:ln>
        </p:spPr>
        <p:txBody>
          <a:bodyPr vert="horz" wrap="square" lIns="41910" tIns="41910" rIns="41910" bIns="4191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Primacy Rules for Service Conflicts* </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(P5)</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Freeform: Shape 45">
            <a:extLst>
              <a:ext uri="{FF2B5EF4-FFF2-40B4-BE49-F238E27FC236}">
                <a16:creationId xmlns:a16="http://schemas.microsoft.com/office/drawing/2014/main" id="{AF74940D-AFBF-7B60-ED61-C218D07B4167}"/>
              </a:ext>
            </a:extLst>
          </p:cNvPr>
          <p:cNvSpPr>
            <a:spLocks/>
          </p:cNvSpPr>
          <p:nvPr/>
        </p:nvSpPr>
        <p:spPr bwMode="auto">
          <a:xfrm>
            <a:off x="1890798" y="3578751"/>
            <a:ext cx="2171738" cy="853289"/>
          </a:xfrm>
          <a:custGeom>
            <a:avLst/>
            <a:gdLst>
              <a:gd name="T0" fmla="*/ 0 w 2006203"/>
              <a:gd name="T1" fmla="*/ 0 h 1203721"/>
              <a:gd name="T2" fmla="*/ 2203530 w 2006203"/>
              <a:gd name="T3" fmla="*/ 0 h 1203721"/>
              <a:gd name="T4" fmla="*/ 2203530 w 2006203"/>
              <a:gd name="T5" fmla="*/ 785964 h 1203721"/>
              <a:gd name="T6" fmla="*/ 0 w 2006203"/>
              <a:gd name="T7" fmla="*/ 785964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Active power service definition</a:t>
            </a:r>
            <a:b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Review of current use by DNOs and areas of divergence</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(P6)</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Freeform: Shape 46">
            <a:extLst>
              <a:ext uri="{FF2B5EF4-FFF2-40B4-BE49-F238E27FC236}">
                <a16:creationId xmlns:a16="http://schemas.microsoft.com/office/drawing/2014/main" id="{01B48AEA-DF68-C174-BD8F-DC4DBC32D28D}"/>
              </a:ext>
            </a:extLst>
          </p:cNvPr>
          <p:cNvSpPr>
            <a:spLocks/>
          </p:cNvSpPr>
          <p:nvPr/>
        </p:nvSpPr>
        <p:spPr bwMode="auto">
          <a:xfrm>
            <a:off x="3933298" y="5452002"/>
            <a:ext cx="2047910" cy="815625"/>
          </a:xfrm>
          <a:custGeom>
            <a:avLst/>
            <a:gdLst>
              <a:gd name="T0" fmla="*/ 0 w 2006203"/>
              <a:gd name="T1" fmla="*/ 0 h 1203721"/>
              <a:gd name="T2" fmla="*/ 2092639 w 2006203"/>
              <a:gd name="T3" fmla="*/ 0 h 1203721"/>
              <a:gd name="T4" fmla="*/ 2092639 w 2006203"/>
              <a:gd name="T5" fmla="*/ 772899 h 1203721"/>
              <a:gd name="T6" fmla="*/ 0 w 2006203"/>
              <a:gd name="T7" fmla="*/ 772899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Carbon reporting </a:t>
            </a:r>
            <a:br>
              <a:rPr kumimoji="0" lang="en-US" altLang="en-US"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Proposed methodology for reporting</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(P7)</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1" name="TextBox 49">
            <a:extLst>
              <a:ext uri="{FF2B5EF4-FFF2-40B4-BE49-F238E27FC236}">
                <a16:creationId xmlns:a16="http://schemas.microsoft.com/office/drawing/2014/main" id="{EBF46908-75C3-81BC-9DA9-3E446D0C53C1}"/>
              </a:ext>
            </a:extLst>
          </p:cNvPr>
          <p:cNvSpPr txBox="1">
            <a:spLocks noChangeArrowheads="1"/>
          </p:cNvSpPr>
          <p:nvPr/>
        </p:nvSpPr>
        <p:spPr bwMode="auto">
          <a:xfrm>
            <a:off x="4977873" y="5013852"/>
            <a:ext cx="35209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Reporting &amp; information sharing</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 name="Rectangle 50">
            <a:extLst>
              <a:ext uri="{FF2B5EF4-FFF2-40B4-BE49-F238E27FC236}">
                <a16:creationId xmlns:a16="http://schemas.microsoft.com/office/drawing/2014/main" id="{FF1A4479-E646-CAFB-AB41-829104A29CB2}"/>
              </a:ext>
            </a:extLst>
          </p:cNvPr>
          <p:cNvSpPr>
            <a:spLocks noChangeArrowheads="1"/>
          </p:cNvSpPr>
          <p:nvPr/>
        </p:nvSpPr>
        <p:spPr bwMode="auto">
          <a:xfrm>
            <a:off x="1733022" y="5301190"/>
            <a:ext cx="8358918" cy="1080950"/>
          </a:xfrm>
          <a:prstGeom prst="rect">
            <a:avLst/>
          </a:prstGeom>
          <a:noFill/>
          <a:ln w="12700">
            <a:solidFill>
              <a:srgbClr val="2F528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51">
            <a:extLst>
              <a:ext uri="{FF2B5EF4-FFF2-40B4-BE49-F238E27FC236}">
                <a16:creationId xmlns:a16="http://schemas.microsoft.com/office/drawing/2014/main" id="{C03843BE-0F53-8DF0-2147-117034DFE896}"/>
              </a:ext>
            </a:extLst>
          </p:cNvPr>
          <p:cNvSpPr>
            <a:spLocks/>
          </p:cNvSpPr>
          <p:nvPr/>
        </p:nvSpPr>
        <p:spPr bwMode="auto">
          <a:xfrm>
            <a:off x="6293909" y="5449012"/>
            <a:ext cx="2204878" cy="818615"/>
          </a:xfrm>
          <a:custGeom>
            <a:avLst/>
            <a:gdLst>
              <a:gd name="T0" fmla="*/ 0 w 2006203"/>
              <a:gd name="T1" fmla="*/ 0 h 1203721"/>
              <a:gd name="T2" fmla="*/ 2092639 w 2006203"/>
              <a:gd name="T3" fmla="*/ 0 h 1203721"/>
              <a:gd name="T4" fmla="*/ 2092639 w 2006203"/>
              <a:gd name="T5" fmla="*/ 772899 h 1203721"/>
              <a:gd name="T6" fmla="*/ 0 w 2006203"/>
              <a:gd name="T7" fmla="*/ 772899 h 1203721"/>
              <a:gd name="T8" fmla="*/ 0 w 2006203"/>
              <a:gd name="T9" fmla="*/ 0 h 1203721"/>
              <a:gd name="T10" fmla="*/ 0 60000 65536"/>
              <a:gd name="T11" fmla="*/ 0 60000 65536"/>
              <a:gd name="T12" fmla="*/ 0 60000 65536"/>
              <a:gd name="T13" fmla="*/ 0 60000 65536"/>
              <a:gd name="T14" fmla="*/ 0 60000 65536"/>
              <a:gd name="T15" fmla="*/ 0 w 2006203"/>
              <a:gd name="T16" fmla="*/ 0 h 1203721"/>
              <a:gd name="T17" fmla="*/ 2006203 w 2006203"/>
              <a:gd name="T18" fmla="*/ 1203721 h 1203721"/>
            </a:gdLst>
            <a:ahLst/>
            <a:cxnLst>
              <a:cxn ang="T10">
                <a:pos x="T0" y="T1"/>
              </a:cxn>
              <a:cxn ang="T11">
                <a:pos x="T2" y="T3"/>
              </a:cxn>
              <a:cxn ang="T12">
                <a:pos x="T4" y="T5"/>
              </a:cxn>
              <a:cxn ang="T13">
                <a:pos x="T6" y="T7"/>
              </a:cxn>
              <a:cxn ang="T14">
                <a:pos x="T8" y="T9"/>
              </a:cxn>
            </a:cxnLst>
            <a:rect l="T15" t="T16" r="T17" b="T18"/>
            <a:pathLst>
              <a:path w="2006203" h="1203721">
                <a:moveTo>
                  <a:pt x="0" y="0"/>
                </a:moveTo>
                <a:lnTo>
                  <a:pt x="2006203" y="0"/>
                </a:lnTo>
                <a:lnTo>
                  <a:pt x="2006203" y="1203721"/>
                </a:lnTo>
                <a:lnTo>
                  <a:pt x="0" y="1203721"/>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68580" tIns="68580" rIns="68580" bIns="6858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ANM Curtailment Information</a:t>
            </a:r>
            <a:br>
              <a:rPr kumimoji="0" lang="en-US" altLang="en-US"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b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Common methodology for providing curtailment estimates</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(P8)</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4" name="Freeform: Shape 53">
            <a:extLst>
              <a:ext uri="{FF2B5EF4-FFF2-40B4-BE49-F238E27FC236}">
                <a16:creationId xmlns:a16="http://schemas.microsoft.com/office/drawing/2014/main" id="{0777C31F-553B-B558-2AA2-D1AE46F6CC55}"/>
              </a:ext>
            </a:extLst>
          </p:cNvPr>
          <p:cNvSpPr>
            <a:spLocks/>
          </p:cNvSpPr>
          <p:nvPr/>
        </p:nvSpPr>
        <p:spPr bwMode="auto">
          <a:xfrm>
            <a:off x="7822620" y="4023252"/>
            <a:ext cx="2054260" cy="706127"/>
          </a:xfrm>
          <a:custGeom>
            <a:avLst/>
            <a:gdLst>
              <a:gd name="T0" fmla="*/ 0 w 1927014"/>
              <a:gd name="T1" fmla="*/ 0 h 1156208"/>
              <a:gd name="T2" fmla="*/ 2092639 w 1927014"/>
              <a:gd name="T3" fmla="*/ 0 h 1156208"/>
              <a:gd name="T4" fmla="*/ 2092639 w 1927014"/>
              <a:gd name="T5" fmla="*/ 679794 h 1156208"/>
              <a:gd name="T6" fmla="*/ 0 w 1927014"/>
              <a:gd name="T7" fmla="*/ 679794 h 1156208"/>
              <a:gd name="T8" fmla="*/ 0 w 1927014"/>
              <a:gd name="T9" fmla="*/ 0 h 1156208"/>
              <a:gd name="T10" fmla="*/ 0 60000 65536"/>
              <a:gd name="T11" fmla="*/ 0 60000 65536"/>
              <a:gd name="T12" fmla="*/ 0 60000 65536"/>
              <a:gd name="T13" fmla="*/ 0 60000 65536"/>
              <a:gd name="T14" fmla="*/ 0 60000 65536"/>
              <a:gd name="T15" fmla="*/ 0 w 1927014"/>
              <a:gd name="T16" fmla="*/ 0 h 1156208"/>
              <a:gd name="T17" fmla="*/ 1927014 w 1927014"/>
              <a:gd name="T18" fmla="*/ 1156208 h 1156208"/>
            </a:gdLst>
            <a:ahLst/>
            <a:cxnLst>
              <a:cxn ang="T10">
                <a:pos x="T0" y="T1"/>
              </a:cxn>
              <a:cxn ang="T11">
                <a:pos x="T2" y="T3"/>
              </a:cxn>
              <a:cxn ang="T12">
                <a:pos x="T4" y="T5"/>
              </a:cxn>
              <a:cxn ang="T13">
                <a:pos x="T6" y="T7"/>
              </a:cxn>
              <a:cxn ang="T14">
                <a:pos x="T8" y="T9"/>
              </a:cxn>
            </a:cxnLst>
            <a:rect l="T15" t="T16" r="T17" b="T18"/>
            <a:pathLst>
              <a:path w="1927014" h="1156208">
                <a:moveTo>
                  <a:pt x="0" y="0"/>
                </a:moveTo>
                <a:lnTo>
                  <a:pt x="1927014" y="0"/>
                </a:lnTo>
                <a:lnTo>
                  <a:pt x="1927014" y="1156208"/>
                </a:lnTo>
                <a:lnTo>
                  <a:pt x="0" y="1156208"/>
                </a:lnTo>
                <a:lnTo>
                  <a:pt x="0" y="0"/>
                </a:lnTo>
                <a:close/>
              </a:path>
            </a:pathLst>
          </a:custGeom>
          <a:solidFill>
            <a:srgbClr val="5B9BD5"/>
          </a:solidFill>
          <a:ln w="12700">
            <a:solidFill>
              <a:srgbClr val="FFFFFF"/>
            </a:solidFill>
            <a:miter lim="800000"/>
            <a:headEnd/>
            <a:tailEnd/>
          </a:ln>
          <a:effectLst>
            <a:outerShdw dist="38100" dir="2700000" algn="tl" rotWithShape="0">
              <a:srgbClr val="000000">
                <a:alpha val="39999"/>
              </a:srgbClr>
            </a:outerShdw>
          </a:effectLst>
        </p:spPr>
        <p:txBody>
          <a:bodyPr vert="horz" wrap="square" lIns="41910" tIns="41910" rIns="41910" bIns="4191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Baselining</a:t>
            </a:r>
            <a:endParaRPr kumimoji="0" lang="en-US" alt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1"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Inviting general feedback on tool </a:t>
            </a:r>
            <a:br>
              <a:rPr kumimoji="0" lang="en-US" altLang="en-US" sz="11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br>
            <a:r>
              <a:rPr kumimoji="0" lang="en-US" alt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(2021 P7)</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Rectangle 54">
            <a:extLst>
              <a:ext uri="{FF2B5EF4-FFF2-40B4-BE49-F238E27FC236}">
                <a16:creationId xmlns:a16="http://schemas.microsoft.com/office/drawing/2014/main" id="{1ECCDE53-7EB3-AE3D-662B-700B0250FE31}"/>
              </a:ext>
            </a:extLst>
          </p:cNvPr>
          <p:cNvSpPr>
            <a:spLocks noChangeArrowheads="1"/>
          </p:cNvSpPr>
          <p:nvPr/>
        </p:nvSpPr>
        <p:spPr bwMode="auto">
          <a:xfrm>
            <a:off x="7598834" y="2157939"/>
            <a:ext cx="2493106" cy="2867988"/>
          </a:xfrm>
          <a:prstGeom prst="rect">
            <a:avLst/>
          </a:prstGeom>
          <a:noFill/>
          <a:ln w="12700">
            <a:solidFill>
              <a:srgbClr val="2F528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 Box 5">
            <a:extLst>
              <a:ext uri="{FF2B5EF4-FFF2-40B4-BE49-F238E27FC236}">
                <a16:creationId xmlns:a16="http://schemas.microsoft.com/office/drawing/2014/main" id="{26374754-202B-584B-8D6C-584D27C7D7EE}"/>
              </a:ext>
            </a:extLst>
          </p:cNvPr>
          <p:cNvSpPr txBox="1">
            <a:spLocks noChangeArrowheads="1"/>
          </p:cNvSpPr>
          <p:nvPr/>
        </p:nvSpPr>
        <p:spPr bwMode="auto">
          <a:xfrm>
            <a:off x="4355572" y="408514"/>
            <a:ext cx="3029913" cy="2379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Click to access documents below</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5">
            <a:extLst>
              <a:ext uri="{FF2B5EF4-FFF2-40B4-BE49-F238E27FC236}">
                <a16:creationId xmlns:a16="http://schemas.microsoft.com/office/drawing/2014/main" id="{62333C9F-F070-435F-BCA3-66D404F0C682}"/>
              </a:ext>
            </a:extLst>
          </p:cNvPr>
          <p:cNvSpPr>
            <a:spLocks noChangeArrowheads="1"/>
          </p:cNvSpPr>
          <p:nvPr/>
        </p:nvSpPr>
        <p:spPr bwMode="auto">
          <a:xfrm>
            <a:off x="1667934" y="-459314"/>
            <a:ext cx="1819890" cy="190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47496" rIns="1710786" bIns="62527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GB"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 name="Straight Arrow Connector 2">
            <a:extLst>
              <a:ext uri="{FF2B5EF4-FFF2-40B4-BE49-F238E27FC236}">
                <a16:creationId xmlns:a16="http://schemas.microsoft.com/office/drawing/2014/main" id="{3E8CABDF-D424-3ADC-7791-A8A484EF4A42}"/>
              </a:ext>
            </a:extLst>
          </p:cNvPr>
          <p:cNvCxnSpPr/>
          <p:nvPr/>
        </p:nvCxnSpPr>
        <p:spPr>
          <a:xfrm>
            <a:off x="4314227" y="2023643"/>
            <a:ext cx="965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D7C5E3D-26E4-5DFC-D2F9-FDA46D78C3FF}"/>
              </a:ext>
            </a:extLst>
          </p:cNvPr>
          <p:cNvCxnSpPr>
            <a:cxnSpLocks/>
          </p:cNvCxnSpPr>
          <p:nvPr/>
        </p:nvCxnSpPr>
        <p:spPr>
          <a:xfrm>
            <a:off x="6508955" y="2014633"/>
            <a:ext cx="1264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7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Annual Flexibility Consultation – how to submit a response </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600" b="0"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65990F9A-9D5A-483C-A32F-D89CF799154C}"/>
              </a:ext>
            </a:extLst>
          </p:cNvPr>
          <p:cNvSpPr txBox="1">
            <a:spLocks/>
          </p:cNvSpPr>
          <p:nvPr/>
        </p:nvSpPr>
        <p:spPr>
          <a:xfrm>
            <a:off x="801655" y="1474237"/>
            <a:ext cx="10525707" cy="4329403"/>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4378A8"/>
              </a:buClr>
              <a:buFont typeface="Wingdings" panose="05000000000000000000" pitchFamily="2" charset="2"/>
              <a:buChar char="Ø"/>
            </a:pPr>
            <a:r>
              <a:rPr lang="en-US" sz="2000" b="0" dirty="0">
                <a:latin typeface="Arial" panose="020B0604020202020204" pitchFamily="34" charset="0"/>
                <a:cs typeface="Arial" panose="020B0604020202020204" pitchFamily="34" charset="0"/>
              </a:rPr>
              <a:t>The consultation closes on </a:t>
            </a:r>
            <a:r>
              <a:rPr lang="en-US" sz="2000" b="0" dirty="0">
                <a:solidFill>
                  <a:srgbClr val="FF0000"/>
                </a:solidFill>
                <a:latin typeface="Arial" panose="020B0604020202020204" pitchFamily="34" charset="0"/>
                <a:cs typeface="Arial" panose="020B0604020202020204" pitchFamily="34" charset="0"/>
              </a:rPr>
              <a:t>Monday 12 September 2022, </a:t>
            </a:r>
            <a:r>
              <a:rPr lang="en-US" sz="2000" b="0" dirty="0">
                <a:latin typeface="Arial" panose="020B0604020202020204" pitchFamily="34" charset="0"/>
                <a:cs typeface="Arial" panose="020B0604020202020204" pitchFamily="34" charset="0"/>
              </a:rPr>
              <a:t>and you can submit a response by emailing it to the Open Networks team at </a:t>
            </a:r>
            <a:r>
              <a:rPr lang="en-US" sz="2000" b="0" dirty="0">
                <a:latin typeface="Arial" panose="020B0604020202020204" pitchFamily="34" charset="0"/>
                <a:cs typeface="Arial" panose="020B0604020202020204" pitchFamily="34" charset="0"/>
                <a:hlinkClick r:id="rId3"/>
              </a:rPr>
              <a:t>opennetworks@energynetworks.org</a:t>
            </a:r>
            <a:r>
              <a:rPr lang="en-US" sz="2000" b="0" dirty="0">
                <a:latin typeface="Arial" panose="020B0604020202020204" pitchFamily="34" charset="0"/>
                <a:cs typeface="Arial" panose="020B0604020202020204" pitchFamily="34" charset="0"/>
              </a:rPr>
              <a:t> </a:t>
            </a:r>
          </a:p>
          <a:p>
            <a:pPr marL="342900" indent="-342900">
              <a:lnSpc>
                <a:spcPct val="100000"/>
              </a:lnSpc>
              <a:buClr>
                <a:srgbClr val="4378A8"/>
              </a:buClr>
              <a:buFont typeface="Wingdings" panose="05000000000000000000" pitchFamily="2" charset="2"/>
              <a:buChar char="Ø"/>
            </a:pPr>
            <a:r>
              <a:rPr lang="en-US" sz="2000" b="0" dirty="0">
                <a:latin typeface="Arial" panose="020B0604020202020204" pitchFamily="34" charset="0"/>
                <a:cs typeface="Arial" panose="020B0604020202020204" pitchFamily="34" charset="0"/>
              </a:rPr>
              <a:t>The consultation wrapper document can be found </a:t>
            </a:r>
            <a:r>
              <a:rPr lang="en-US" sz="2000" b="0" dirty="0">
                <a:latin typeface="Arial" panose="020B0604020202020204" pitchFamily="34" charset="0"/>
                <a:cs typeface="Arial" panose="020B0604020202020204" pitchFamily="34" charset="0"/>
                <a:hlinkClick r:id="rId4"/>
              </a:rPr>
              <a:t>on the ENA website.</a:t>
            </a:r>
            <a:r>
              <a:rPr lang="en-US" sz="2000" b="0" dirty="0">
                <a:latin typeface="Arial" panose="020B0604020202020204" pitchFamily="34" charset="0"/>
                <a:cs typeface="Arial" panose="020B0604020202020204" pitchFamily="34" charset="0"/>
              </a:rPr>
              <a:t> </a:t>
            </a:r>
          </a:p>
          <a:p>
            <a:pPr marL="342900" indent="-342900">
              <a:lnSpc>
                <a:spcPct val="100000"/>
              </a:lnSpc>
              <a:buClr>
                <a:srgbClr val="4378A8"/>
              </a:buClr>
              <a:buFont typeface="Wingdings" panose="05000000000000000000" pitchFamily="2" charset="2"/>
              <a:buChar char="Ø"/>
            </a:pPr>
            <a:r>
              <a:rPr lang="en-US" sz="2000" b="0" dirty="0">
                <a:latin typeface="Arial" panose="020B0604020202020204" pitchFamily="34" charset="0"/>
                <a:cs typeface="Arial" panose="020B0604020202020204" pitchFamily="34" charset="0"/>
              </a:rPr>
              <a:t>It is our intention to review the responses to this consultation and publish our comments on the feedback by the end of November 2022. This will be available on ENA’s website.</a:t>
            </a:r>
            <a:endParaRPr lang="en-GB" sz="2000" b="0" dirty="0">
              <a:latin typeface="Arial" panose="020B0604020202020204" pitchFamily="34" charset="0"/>
              <a:cs typeface="Arial" panose="020B0604020202020204" pitchFamily="34" charset="0"/>
            </a:endParaRPr>
          </a:p>
          <a:p>
            <a:pPr>
              <a:lnSpc>
                <a:spcPct val="100000"/>
              </a:lnSpc>
              <a:buClr>
                <a:srgbClr val="4378A8"/>
              </a:buClr>
            </a:pPr>
            <a:endParaRPr kumimoji="0" lang="en-GB" sz="20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844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D79E-3F20-FFFC-E634-BA7B8381A967}"/>
              </a:ext>
            </a:extLst>
          </p:cNvPr>
          <p:cNvSpPr>
            <a:spLocks noGrp="1"/>
          </p:cNvSpPr>
          <p:nvPr>
            <p:ph type="title"/>
          </p:nvPr>
        </p:nvSpPr>
        <p:spPr/>
        <p:txBody>
          <a:bodyPr/>
          <a:lstStyle/>
          <a:p>
            <a:r>
              <a:rPr lang="en-GB" dirty="0"/>
              <a:t>Case studies</a:t>
            </a:r>
          </a:p>
        </p:txBody>
      </p:sp>
      <p:sp>
        <p:nvSpPr>
          <p:cNvPr id="4" name="Slide Number Placeholder 3">
            <a:extLst>
              <a:ext uri="{FF2B5EF4-FFF2-40B4-BE49-F238E27FC236}">
                <a16:creationId xmlns:a16="http://schemas.microsoft.com/office/drawing/2014/main" id="{E28B56DF-DBB2-EAA3-3229-441472557EF3}"/>
              </a:ext>
            </a:extLst>
          </p:cNvPr>
          <p:cNvSpPr>
            <a:spLocks noGrp="1"/>
          </p:cNvSpPr>
          <p:nvPr>
            <p:ph type="sldNum" sz="quarter" idx="12"/>
          </p:nvPr>
        </p:nvSpPr>
        <p:spPr/>
        <p:txBody>
          <a:bodyPr/>
          <a:lstStyle/>
          <a:p>
            <a:fld id="{98FF217E-B86F-EA42-9607-BE163228A213}" type="slidenum">
              <a:rPr lang="en-GB" smtClean="0"/>
              <a:pPr/>
              <a:t>7</a:t>
            </a:fld>
            <a:endParaRPr lang="en-GB" dirty="0"/>
          </a:p>
        </p:txBody>
      </p:sp>
      <p:grpSp>
        <p:nvGrpSpPr>
          <p:cNvPr id="21" name="Group 20">
            <a:extLst>
              <a:ext uri="{FF2B5EF4-FFF2-40B4-BE49-F238E27FC236}">
                <a16:creationId xmlns:a16="http://schemas.microsoft.com/office/drawing/2014/main" id="{D40A7F80-940E-0050-EE53-BCE0ED5C5A34}"/>
              </a:ext>
            </a:extLst>
          </p:cNvPr>
          <p:cNvGrpSpPr/>
          <p:nvPr/>
        </p:nvGrpSpPr>
        <p:grpSpPr>
          <a:xfrm>
            <a:off x="207301" y="3624494"/>
            <a:ext cx="2744417" cy="1950005"/>
            <a:chOff x="720000" y="1439633"/>
            <a:chExt cx="2744417" cy="1950005"/>
          </a:xfrm>
        </p:grpSpPr>
        <p:pic>
          <p:nvPicPr>
            <p:cNvPr id="5" name="Picture 5" descr="Text&#10;&#10;Description automatically generated">
              <a:hlinkClick r:id="rId2"/>
              <a:extLst>
                <a:ext uri="{FF2B5EF4-FFF2-40B4-BE49-F238E27FC236}">
                  <a16:creationId xmlns:a16="http://schemas.microsoft.com/office/drawing/2014/main" id="{4B06D754-DFF1-74D3-08B2-BA763A5A29F1}"/>
                </a:ext>
              </a:extLst>
            </p:cNvPr>
            <p:cNvPicPr>
              <a:picLocks noChangeAspect="1"/>
            </p:cNvPicPr>
            <p:nvPr/>
          </p:nvPicPr>
          <p:blipFill>
            <a:blip r:embed="rId3"/>
            <a:stretch>
              <a:fillRect/>
            </a:stretch>
          </p:blipFill>
          <p:spPr>
            <a:xfrm>
              <a:off x="721217" y="1439633"/>
              <a:ext cx="2743200" cy="1639073"/>
            </a:xfrm>
            <a:prstGeom prst="rect">
              <a:avLst/>
            </a:prstGeom>
          </p:spPr>
        </p:pic>
        <p:pic>
          <p:nvPicPr>
            <p:cNvPr id="6" name="Picture 6" descr="A picture containing text&#10;&#10;Description automatically generated">
              <a:hlinkClick r:id="rId2"/>
              <a:extLst>
                <a:ext uri="{FF2B5EF4-FFF2-40B4-BE49-F238E27FC236}">
                  <a16:creationId xmlns:a16="http://schemas.microsoft.com/office/drawing/2014/main" id="{7057CCE1-B2FC-8176-B3F4-ED671EBD8978}"/>
                </a:ext>
              </a:extLst>
            </p:cNvPr>
            <p:cNvPicPr>
              <a:picLocks noChangeAspect="1"/>
            </p:cNvPicPr>
            <p:nvPr/>
          </p:nvPicPr>
          <p:blipFill rotWithShape="1">
            <a:blip r:embed="rId4"/>
            <a:srcRect t="23984" r="3326" b="13728"/>
            <a:stretch/>
          </p:blipFill>
          <p:spPr>
            <a:xfrm>
              <a:off x="720000" y="3052754"/>
              <a:ext cx="1525895" cy="336884"/>
            </a:xfrm>
            <a:prstGeom prst="rect">
              <a:avLst/>
            </a:prstGeom>
          </p:spPr>
        </p:pic>
      </p:grpSp>
      <p:grpSp>
        <p:nvGrpSpPr>
          <p:cNvPr id="20" name="Group 19">
            <a:extLst>
              <a:ext uri="{FF2B5EF4-FFF2-40B4-BE49-F238E27FC236}">
                <a16:creationId xmlns:a16="http://schemas.microsoft.com/office/drawing/2014/main" id="{1023CAEE-74F8-B6C0-67F7-AB208AB96655}"/>
              </a:ext>
            </a:extLst>
          </p:cNvPr>
          <p:cNvGrpSpPr/>
          <p:nvPr/>
        </p:nvGrpSpPr>
        <p:grpSpPr>
          <a:xfrm>
            <a:off x="3082910" y="4752044"/>
            <a:ext cx="3083632" cy="1289729"/>
            <a:chOff x="9108369" y="2060717"/>
            <a:chExt cx="2917116" cy="1200234"/>
          </a:xfrm>
        </p:grpSpPr>
        <p:pic>
          <p:nvPicPr>
            <p:cNvPr id="8" name="Picture 7">
              <a:hlinkClick r:id="rId5"/>
              <a:extLst>
                <a:ext uri="{FF2B5EF4-FFF2-40B4-BE49-F238E27FC236}">
                  <a16:creationId xmlns:a16="http://schemas.microsoft.com/office/drawing/2014/main" id="{14F0AB59-29F0-6034-7AA6-62FDA4B1BC5A}"/>
                </a:ext>
              </a:extLst>
            </p:cNvPr>
            <p:cNvPicPr>
              <a:picLocks noChangeAspect="1"/>
            </p:cNvPicPr>
            <p:nvPr/>
          </p:nvPicPr>
          <p:blipFill>
            <a:blip r:embed="rId6"/>
            <a:stretch>
              <a:fillRect/>
            </a:stretch>
          </p:blipFill>
          <p:spPr>
            <a:xfrm>
              <a:off x="9108370" y="2073753"/>
              <a:ext cx="2917115" cy="1187198"/>
            </a:xfrm>
            <a:prstGeom prst="rect">
              <a:avLst/>
            </a:prstGeom>
          </p:spPr>
        </p:pic>
        <p:pic>
          <p:nvPicPr>
            <p:cNvPr id="10" name="Picture 9">
              <a:hlinkClick r:id="rId5"/>
              <a:extLst>
                <a:ext uri="{FF2B5EF4-FFF2-40B4-BE49-F238E27FC236}">
                  <a16:creationId xmlns:a16="http://schemas.microsoft.com/office/drawing/2014/main" id="{7CE8CFE1-D271-EFB3-5ACA-5190374FEA14}"/>
                </a:ext>
              </a:extLst>
            </p:cNvPr>
            <p:cNvPicPr>
              <a:picLocks noChangeAspect="1"/>
            </p:cNvPicPr>
            <p:nvPr/>
          </p:nvPicPr>
          <p:blipFill>
            <a:blip r:embed="rId7"/>
            <a:stretch>
              <a:fillRect/>
            </a:stretch>
          </p:blipFill>
          <p:spPr>
            <a:xfrm>
              <a:off x="9108369" y="2060717"/>
              <a:ext cx="1552746" cy="297334"/>
            </a:xfrm>
            <a:prstGeom prst="rect">
              <a:avLst/>
            </a:prstGeom>
          </p:spPr>
        </p:pic>
      </p:grpSp>
      <p:grpSp>
        <p:nvGrpSpPr>
          <p:cNvPr id="27" name="Group 26">
            <a:extLst>
              <a:ext uri="{FF2B5EF4-FFF2-40B4-BE49-F238E27FC236}">
                <a16:creationId xmlns:a16="http://schemas.microsoft.com/office/drawing/2014/main" id="{6063449E-EB2D-202A-38E2-18A323EFED10}"/>
              </a:ext>
            </a:extLst>
          </p:cNvPr>
          <p:cNvGrpSpPr/>
          <p:nvPr/>
        </p:nvGrpSpPr>
        <p:grpSpPr>
          <a:xfrm>
            <a:off x="1245755" y="1512577"/>
            <a:ext cx="4679764" cy="1489614"/>
            <a:chOff x="276839" y="3468053"/>
            <a:chExt cx="4723228" cy="1493561"/>
          </a:xfrm>
        </p:grpSpPr>
        <p:grpSp>
          <p:nvGrpSpPr>
            <p:cNvPr id="26" name="Group 25">
              <a:extLst>
                <a:ext uri="{FF2B5EF4-FFF2-40B4-BE49-F238E27FC236}">
                  <a16:creationId xmlns:a16="http://schemas.microsoft.com/office/drawing/2014/main" id="{E802460B-AFDC-7E66-CD64-F743CB393F78}"/>
                </a:ext>
              </a:extLst>
            </p:cNvPr>
            <p:cNvGrpSpPr/>
            <p:nvPr/>
          </p:nvGrpSpPr>
          <p:grpSpPr>
            <a:xfrm>
              <a:off x="276839" y="3945087"/>
              <a:ext cx="4723228" cy="1016527"/>
              <a:chOff x="382615" y="4081773"/>
              <a:chExt cx="4723228" cy="1016527"/>
            </a:xfrm>
          </p:grpSpPr>
          <p:pic>
            <p:nvPicPr>
              <p:cNvPr id="18" name="Picture 17">
                <a:hlinkClick r:id="rId8"/>
                <a:extLst>
                  <a:ext uri="{FF2B5EF4-FFF2-40B4-BE49-F238E27FC236}">
                    <a16:creationId xmlns:a16="http://schemas.microsoft.com/office/drawing/2014/main" id="{16D591FA-CFBB-554E-F0F9-03668B916F48}"/>
                  </a:ext>
                </a:extLst>
              </p:cNvPr>
              <p:cNvPicPr>
                <a:picLocks noChangeAspect="1"/>
              </p:cNvPicPr>
              <p:nvPr/>
            </p:nvPicPr>
            <p:blipFill>
              <a:blip r:embed="rId9"/>
              <a:stretch>
                <a:fillRect/>
              </a:stretch>
            </p:blipFill>
            <p:spPr>
              <a:xfrm>
                <a:off x="382615" y="4081773"/>
                <a:ext cx="4454825" cy="550363"/>
              </a:xfrm>
              <a:prstGeom prst="rect">
                <a:avLst/>
              </a:prstGeom>
            </p:spPr>
          </p:pic>
          <p:pic>
            <p:nvPicPr>
              <p:cNvPr id="23" name="Picture 22">
                <a:hlinkClick r:id="rId8"/>
                <a:extLst>
                  <a:ext uri="{FF2B5EF4-FFF2-40B4-BE49-F238E27FC236}">
                    <a16:creationId xmlns:a16="http://schemas.microsoft.com/office/drawing/2014/main" id="{AB02CBB5-40E0-951D-A77D-0FAB259A493E}"/>
                  </a:ext>
                </a:extLst>
              </p:cNvPr>
              <p:cNvPicPr>
                <a:picLocks noChangeAspect="1"/>
              </p:cNvPicPr>
              <p:nvPr/>
            </p:nvPicPr>
            <p:blipFill rotWithShape="1">
              <a:blip r:embed="rId10"/>
              <a:srcRect t="1" r="-750" b="44105"/>
              <a:stretch/>
            </p:blipFill>
            <p:spPr>
              <a:xfrm>
                <a:off x="382615" y="4713123"/>
                <a:ext cx="4723228" cy="385177"/>
              </a:xfrm>
              <a:prstGeom prst="rect">
                <a:avLst/>
              </a:prstGeom>
            </p:spPr>
          </p:pic>
        </p:grpSp>
        <p:pic>
          <p:nvPicPr>
            <p:cNvPr id="25" name="Picture 24">
              <a:hlinkClick r:id="rId8"/>
              <a:extLst>
                <a:ext uri="{FF2B5EF4-FFF2-40B4-BE49-F238E27FC236}">
                  <a16:creationId xmlns:a16="http://schemas.microsoft.com/office/drawing/2014/main" id="{853F815D-B5D5-2C5B-12F3-0113AD8B1DE9}"/>
                </a:ext>
              </a:extLst>
            </p:cNvPr>
            <p:cNvPicPr>
              <a:picLocks noChangeAspect="1"/>
            </p:cNvPicPr>
            <p:nvPr/>
          </p:nvPicPr>
          <p:blipFill>
            <a:blip r:embed="rId11"/>
            <a:stretch>
              <a:fillRect/>
            </a:stretch>
          </p:blipFill>
          <p:spPr>
            <a:xfrm>
              <a:off x="3860485" y="3468053"/>
              <a:ext cx="1139582" cy="477035"/>
            </a:xfrm>
            <a:prstGeom prst="rect">
              <a:avLst/>
            </a:prstGeom>
          </p:spPr>
        </p:pic>
      </p:grpSp>
      <p:grpSp>
        <p:nvGrpSpPr>
          <p:cNvPr id="38" name="Group 37">
            <a:extLst>
              <a:ext uri="{FF2B5EF4-FFF2-40B4-BE49-F238E27FC236}">
                <a16:creationId xmlns:a16="http://schemas.microsoft.com/office/drawing/2014/main" id="{1A9B298D-F81E-EA78-545F-F67B8A73D294}"/>
              </a:ext>
            </a:extLst>
          </p:cNvPr>
          <p:cNvGrpSpPr/>
          <p:nvPr/>
        </p:nvGrpSpPr>
        <p:grpSpPr>
          <a:xfrm>
            <a:off x="3192590" y="3125872"/>
            <a:ext cx="3833192" cy="1197510"/>
            <a:chOff x="4943558" y="3951882"/>
            <a:chExt cx="3833192" cy="1323034"/>
          </a:xfrm>
        </p:grpSpPr>
        <p:pic>
          <p:nvPicPr>
            <p:cNvPr id="33" name="Picture 32">
              <a:hlinkClick r:id="rId12"/>
              <a:extLst>
                <a:ext uri="{FF2B5EF4-FFF2-40B4-BE49-F238E27FC236}">
                  <a16:creationId xmlns:a16="http://schemas.microsoft.com/office/drawing/2014/main" id="{77EF1B7D-D985-D854-20EA-031764750323}"/>
                </a:ext>
              </a:extLst>
            </p:cNvPr>
            <p:cNvPicPr>
              <a:picLocks noChangeAspect="1"/>
            </p:cNvPicPr>
            <p:nvPr/>
          </p:nvPicPr>
          <p:blipFill>
            <a:blip r:embed="rId13"/>
            <a:stretch>
              <a:fillRect/>
            </a:stretch>
          </p:blipFill>
          <p:spPr>
            <a:xfrm>
              <a:off x="4943558" y="4543333"/>
              <a:ext cx="3833192" cy="731583"/>
            </a:xfrm>
            <a:prstGeom prst="rect">
              <a:avLst/>
            </a:prstGeom>
          </p:spPr>
        </p:pic>
        <p:pic>
          <p:nvPicPr>
            <p:cNvPr id="35" name="Picture 34">
              <a:hlinkClick r:id="rId12"/>
              <a:extLst>
                <a:ext uri="{FF2B5EF4-FFF2-40B4-BE49-F238E27FC236}">
                  <a16:creationId xmlns:a16="http://schemas.microsoft.com/office/drawing/2014/main" id="{D9012FA8-A1A3-C6C2-CBF6-4DD2FAC93705}"/>
                </a:ext>
              </a:extLst>
            </p:cNvPr>
            <p:cNvPicPr>
              <a:picLocks noChangeAspect="1"/>
            </p:cNvPicPr>
            <p:nvPr/>
          </p:nvPicPr>
          <p:blipFill>
            <a:blip r:embed="rId14"/>
            <a:stretch>
              <a:fillRect/>
            </a:stretch>
          </p:blipFill>
          <p:spPr>
            <a:xfrm>
              <a:off x="4943558" y="3951882"/>
              <a:ext cx="1226926" cy="632515"/>
            </a:xfrm>
            <a:prstGeom prst="rect">
              <a:avLst/>
            </a:prstGeom>
          </p:spPr>
        </p:pic>
      </p:grpSp>
      <p:grpSp>
        <p:nvGrpSpPr>
          <p:cNvPr id="41" name="Group 40">
            <a:extLst>
              <a:ext uri="{FF2B5EF4-FFF2-40B4-BE49-F238E27FC236}">
                <a16:creationId xmlns:a16="http://schemas.microsoft.com/office/drawing/2014/main" id="{EF701D6F-D411-4CC8-F1AD-D24EA1DF1D6A}"/>
              </a:ext>
            </a:extLst>
          </p:cNvPr>
          <p:cNvGrpSpPr/>
          <p:nvPr/>
        </p:nvGrpSpPr>
        <p:grpSpPr>
          <a:xfrm>
            <a:off x="6648285" y="4932306"/>
            <a:ext cx="5155269" cy="960393"/>
            <a:chOff x="6622358" y="4998617"/>
            <a:chExt cx="5155269" cy="960393"/>
          </a:xfrm>
        </p:grpSpPr>
        <p:pic>
          <p:nvPicPr>
            <p:cNvPr id="37" name="Picture 36">
              <a:hlinkClick r:id="rId15"/>
              <a:extLst>
                <a:ext uri="{FF2B5EF4-FFF2-40B4-BE49-F238E27FC236}">
                  <a16:creationId xmlns:a16="http://schemas.microsoft.com/office/drawing/2014/main" id="{FDF91125-4F66-B0A3-C422-0DDE8FA1E09B}"/>
                </a:ext>
              </a:extLst>
            </p:cNvPr>
            <p:cNvPicPr>
              <a:picLocks noChangeAspect="1"/>
            </p:cNvPicPr>
            <p:nvPr/>
          </p:nvPicPr>
          <p:blipFill>
            <a:blip r:embed="rId16"/>
            <a:stretch>
              <a:fillRect/>
            </a:stretch>
          </p:blipFill>
          <p:spPr>
            <a:xfrm>
              <a:off x="6622358" y="5011996"/>
              <a:ext cx="5155269" cy="947014"/>
            </a:xfrm>
            <a:prstGeom prst="rect">
              <a:avLst/>
            </a:prstGeom>
          </p:spPr>
        </p:pic>
        <p:pic>
          <p:nvPicPr>
            <p:cNvPr id="40" name="Picture 39">
              <a:hlinkClick r:id="rId15"/>
              <a:extLst>
                <a:ext uri="{FF2B5EF4-FFF2-40B4-BE49-F238E27FC236}">
                  <a16:creationId xmlns:a16="http://schemas.microsoft.com/office/drawing/2014/main" id="{ADE1996D-9736-4DB8-840D-2B2B6DAAC5AA}"/>
                </a:ext>
              </a:extLst>
            </p:cNvPr>
            <p:cNvPicPr>
              <a:picLocks noChangeAspect="1"/>
            </p:cNvPicPr>
            <p:nvPr/>
          </p:nvPicPr>
          <p:blipFill>
            <a:blip r:embed="rId17"/>
            <a:stretch>
              <a:fillRect/>
            </a:stretch>
          </p:blipFill>
          <p:spPr>
            <a:xfrm>
              <a:off x="10651673" y="4998617"/>
              <a:ext cx="1078097" cy="407178"/>
            </a:xfrm>
            <a:prstGeom prst="rect">
              <a:avLst/>
            </a:prstGeom>
          </p:spPr>
        </p:pic>
      </p:grpSp>
      <p:grpSp>
        <p:nvGrpSpPr>
          <p:cNvPr id="46" name="Group 45">
            <a:extLst>
              <a:ext uri="{FF2B5EF4-FFF2-40B4-BE49-F238E27FC236}">
                <a16:creationId xmlns:a16="http://schemas.microsoft.com/office/drawing/2014/main" id="{4931F998-7302-ABB5-5AE1-A7A14B4400F5}"/>
              </a:ext>
            </a:extLst>
          </p:cNvPr>
          <p:cNvGrpSpPr/>
          <p:nvPr/>
        </p:nvGrpSpPr>
        <p:grpSpPr>
          <a:xfrm>
            <a:off x="7180933" y="3140147"/>
            <a:ext cx="4706281" cy="1443455"/>
            <a:chOff x="321283" y="2492641"/>
            <a:chExt cx="5151274" cy="1648706"/>
          </a:xfrm>
        </p:grpSpPr>
        <p:pic>
          <p:nvPicPr>
            <p:cNvPr id="43" name="Picture 42">
              <a:hlinkClick r:id="rId18"/>
              <a:extLst>
                <a:ext uri="{FF2B5EF4-FFF2-40B4-BE49-F238E27FC236}">
                  <a16:creationId xmlns:a16="http://schemas.microsoft.com/office/drawing/2014/main" id="{41951569-EE95-B403-A82A-81FCC2A4DCD0}"/>
                </a:ext>
              </a:extLst>
            </p:cNvPr>
            <p:cNvPicPr>
              <a:picLocks noChangeAspect="1"/>
            </p:cNvPicPr>
            <p:nvPr/>
          </p:nvPicPr>
          <p:blipFill>
            <a:blip r:embed="rId19"/>
            <a:stretch>
              <a:fillRect/>
            </a:stretch>
          </p:blipFill>
          <p:spPr>
            <a:xfrm>
              <a:off x="388446" y="2850812"/>
              <a:ext cx="5084111" cy="1290535"/>
            </a:xfrm>
            <a:prstGeom prst="rect">
              <a:avLst/>
            </a:prstGeom>
          </p:spPr>
        </p:pic>
        <p:pic>
          <p:nvPicPr>
            <p:cNvPr id="45" name="Picture 44">
              <a:hlinkClick r:id="rId18"/>
              <a:extLst>
                <a:ext uri="{FF2B5EF4-FFF2-40B4-BE49-F238E27FC236}">
                  <a16:creationId xmlns:a16="http://schemas.microsoft.com/office/drawing/2014/main" id="{B68726FC-722D-D8B1-0084-8501DC4A2377}"/>
                </a:ext>
              </a:extLst>
            </p:cNvPr>
            <p:cNvPicPr>
              <a:picLocks noChangeAspect="1"/>
            </p:cNvPicPr>
            <p:nvPr/>
          </p:nvPicPr>
          <p:blipFill>
            <a:blip r:embed="rId20"/>
            <a:stretch>
              <a:fillRect/>
            </a:stretch>
          </p:blipFill>
          <p:spPr>
            <a:xfrm>
              <a:off x="321283" y="2492641"/>
              <a:ext cx="1066892" cy="358171"/>
            </a:xfrm>
            <a:prstGeom prst="rect">
              <a:avLst/>
            </a:prstGeom>
          </p:spPr>
        </p:pic>
      </p:grpSp>
      <p:grpSp>
        <p:nvGrpSpPr>
          <p:cNvPr id="9" name="Group 8">
            <a:extLst>
              <a:ext uri="{FF2B5EF4-FFF2-40B4-BE49-F238E27FC236}">
                <a16:creationId xmlns:a16="http://schemas.microsoft.com/office/drawing/2014/main" id="{EA7A4A0D-46FB-81D1-2987-745FBB310640}"/>
              </a:ext>
            </a:extLst>
          </p:cNvPr>
          <p:cNvGrpSpPr/>
          <p:nvPr/>
        </p:nvGrpSpPr>
        <p:grpSpPr>
          <a:xfrm>
            <a:off x="6803100" y="1518516"/>
            <a:ext cx="5155270" cy="1640491"/>
            <a:chOff x="6803100" y="1518516"/>
            <a:chExt cx="5155270" cy="1640491"/>
          </a:xfrm>
        </p:grpSpPr>
        <p:pic>
          <p:nvPicPr>
            <p:cNvPr id="12" name="Picture 11">
              <a:hlinkClick r:id="rId21"/>
              <a:extLst>
                <a:ext uri="{FF2B5EF4-FFF2-40B4-BE49-F238E27FC236}">
                  <a16:creationId xmlns:a16="http://schemas.microsoft.com/office/drawing/2014/main" id="{9CF44991-4785-0C49-E71C-621B6C7EC354}"/>
                </a:ext>
              </a:extLst>
            </p:cNvPr>
            <p:cNvPicPr>
              <a:picLocks noChangeAspect="1"/>
            </p:cNvPicPr>
            <p:nvPr/>
          </p:nvPicPr>
          <p:blipFill rotWithShape="1">
            <a:blip r:embed="rId22"/>
            <a:srcRect r="5077" b="62955"/>
            <a:stretch/>
          </p:blipFill>
          <p:spPr>
            <a:xfrm>
              <a:off x="6803103" y="1518516"/>
              <a:ext cx="5084111" cy="681534"/>
            </a:xfrm>
            <a:prstGeom prst="rect">
              <a:avLst/>
            </a:prstGeom>
          </p:spPr>
        </p:pic>
        <p:pic>
          <p:nvPicPr>
            <p:cNvPr id="16" name="Picture 15">
              <a:hlinkClick r:id="rId21"/>
              <a:extLst>
                <a:ext uri="{FF2B5EF4-FFF2-40B4-BE49-F238E27FC236}">
                  <a16:creationId xmlns:a16="http://schemas.microsoft.com/office/drawing/2014/main" id="{23B93E9D-FCCD-FC9F-E8AB-96F122EEF444}"/>
                </a:ext>
              </a:extLst>
            </p:cNvPr>
            <p:cNvPicPr>
              <a:picLocks noChangeAspect="1"/>
            </p:cNvPicPr>
            <p:nvPr/>
          </p:nvPicPr>
          <p:blipFill rotWithShape="1">
            <a:blip r:embed="rId23"/>
            <a:srcRect r="-1399" b="49231"/>
            <a:stretch/>
          </p:blipFill>
          <p:spPr>
            <a:xfrm>
              <a:off x="6803101" y="2197381"/>
              <a:ext cx="5155269" cy="357935"/>
            </a:xfrm>
            <a:prstGeom prst="rect">
              <a:avLst/>
            </a:prstGeom>
          </p:spPr>
        </p:pic>
        <p:pic>
          <p:nvPicPr>
            <p:cNvPr id="7" name="Picture 6">
              <a:hlinkClick r:id="rId21"/>
              <a:extLst>
                <a:ext uri="{FF2B5EF4-FFF2-40B4-BE49-F238E27FC236}">
                  <a16:creationId xmlns:a16="http://schemas.microsoft.com/office/drawing/2014/main" id="{F500E888-9E30-6990-927E-AE8BD7AD25D7}"/>
                </a:ext>
              </a:extLst>
            </p:cNvPr>
            <p:cNvPicPr>
              <a:picLocks noChangeAspect="1"/>
            </p:cNvPicPr>
            <p:nvPr/>
          </p:nvPicPr>
          <p:blipFill>
            <a:blip r:embed="rId24"/>
            <a:stretch>
              <a:fillRect/>
            </a:stretch>
          </p:blipFill>
          <p:spPr>
            <a:xfrm>
              <a:off x="6803100" y="2541644"/>
              <a:ext cx="5084111" cy="303781"/>
            </a:xfrm>
            <a:prstGeom prst="rect">
              <a:avLst/>
            </a:prstGeom>
          </p:spPr>
        </p:pic>
        <p:pic>
          <p:nvPicPr>
            <p:cNvPr id="14" name="Picture 13">
              <a:hlinkClick r:id="rId21"/>
              <a:extLst>
                <a:ext uri="{FF2B5EF4-FFF2-40B4-BE49-F238E27FC236}">
                  <a16:creationId xmlns:a16="http://schemas.microsoft.com/office/drawing/2014/main" id="{94EE4A86-64F5-99D7-94BC-F972FE9D104E}"/>
                </a:ext>
              </a:extLst>
            </p:cNvPr>
            <p:cNvPicPr>
              <a:picLocks noChangeAspect="1"/>
            </p:cNvPicPr>
            <p:nvPr/>
          </p:nvPicPr>
          <p:blipFill rotWithShape="1">
            <a:blip r:embed="rId25"/>
            <a:srcRect l="8427" t="26873"/>
            <a:stretch/>
          </p:blipFill>
          <p:spPr>
            <a:xfrm>
              <a:off x="10761257" y="2819201"/>
              <a:ext cx="1125954" cy="339806"/>
            </a:xfrm>
            <a:prstGeom prst="rect">
              <a:avLst/>
            </a:prstGeom>
          </p:spPr>
        </p:pic>
      </p:grpSp>
    </p:spTree>
    <p:extLst>
      <p:ext uri="{BB962C8B-B14F-4D97-AF65-F5344CB8AC3E}">
        <p14:creationId xmlns:p14="http://schemas.microsoft.com/office/powerpoint/2010/main" val="333969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33FE-1398-B8B9-36E9-B953D96C437E}"/>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9CB65347-AE53-8DB0-76DF-C02EADCA5E88}"/>
              </a:ext>
            </a:extLst>
          </p:cNvPr>
          <p:cNvSpPr>
            <a:spLocks noGrp="1"/>
          </p:cNvSpPr>
          <p:nvPr>
            <p:ph idx="1"/>
          </p:nvPr>
        </p:nvSpPr>
        <p:spPr/>
        <p:txBody>
          <a:bodyPr/>
          <a:lstStyle/>
          <a:p>
            <a:pPr marL="342900" indent="-342900">
              <a:buFont typeface="Wingdings" panose="05000000000000000000" pitchFamily="2" charset="2"/>
              <a:buChar char="Ø"/>
            </a:pPr>
            <a:r>
              <a:rPr lang="en-GB" b="0" dirty="0">
                <a:solidFill>
                  <a:srgbClr val="0070C0"/>
                </a:solidFill>
                <a:hlinkClick r:id="rId2">
                  <a:extLst>
                    <a:ext uri="{A12FA001-AC4F-418D-AE19-62706E023703}">
                      <ahyp:hlinkClr xmlns:ahyp="http://schemas.microsoft.com/office/drawing/2018/hyperlinkcolor" val="tx"/>
                    </a:ext>
                  </a:extLst>
                </a:hlinkClick>
              </a:rPr>
              <a:t>Join the </a:t>
            </a:r>
            <a:r>
              <a:rPr lang="en-GB" b="0" i="0" u="none" strike="noStrike" dirty="0">
                <a:solidFill>
                  <a:srgbClr val="0070C0"/>
                </a:solidFill>
                <a:effectLst/>
                <a:hlinkClick r:id="rId2">
                  <a:extLst>
                    <a:ext uri="{A12FA001-AC4F-418D-AE19-62706E023703}">
                      <ahyp:hlinkClr xmlns:ahyp="http://schemas.microsoft.com/office/drawing/2018/hyperlinkcolor" val="tx"/>
                    </a:ext>
                  </a:extLst>
                </a:hlinkClick>
              </a:rPr>
              <a:t>Dissemination Forum </a:t>
            </a:r>
            <a:endParaRPr lang="en-GB" b="0" i="0" u="none" strike="noStrike" dirty="0">
              <a:solidFill>
                <a:srgbClr val="0070C0"/>
              </a:solidFill>
              <a:effectLst/>
            </a:endParaRPr>
          </a:p>
          <a:p>
            <a:r>
              <a:rPr lang="en-US" b="0" i="0" dirty="0">
                <a:solidFill>
                  <a:srgbClr val="70747C"/>
                </a:solidFill>
                <a:effectLst/>
                <a:latin typeface="roboto" panose="02000000000000000000" pitchFamily="2" charset="0"/>
              </a:rPr>
              <a:t>To help guide the work of the programme, a Dissemination Forum is run quarterly as an online event for anyone to join. It gives stakeholders the opportunity to engage broadly with Open Networks, stay up to date with the latest developments and to provide input into it. </a:t>
            </a:r>
            <a:endParaRPr lang="en-US" b="0" dirty="0">
              <a:solidFill>
                <a:srgbClr val="70747C"/>
              </a:solidFill>
              <a:latin typeface="roboto" panose="02000000000000000000" pitchFamily="2" charset="0"/>
            </a:endParaRPr>
          </a:p>
          <a:p>
            <a:pPr marL="342900" indent="-342900">
              <a:buFont typeface="Wingdings" panose="05000000000000000000" pitchFamily="2" charset="2"/>
              <a:buChar char="Ø"/>
            </a:pPr>
            <a:r>
              <a:rPr lang="en-US" b="0" dirty="0">
                <a:solidFill>
                  <a:srgbClr val="0070C0"/>
                </a:solidFill>
                <a:latin typeface="roboto" panose="02000000000000000000" pitchFamily="2" charset="0"/>
                <a:hlinkClick r:id="rId3">
                  <a:extLst>
                    <a:ext uri="{A12FA001-AC4F-418D-AE19-62706E023703}">
                      <ahyp:hlinkClr xmlns:ahyp="http://schemas.microsoft.com/office/drawing/2018/hyperlinkcolor" val="tx"/>
                    </a:ext>
                  </a:extLst>
                </a:hlinkClick>
              </a:rPr>
              <a:t>Sign up to the Open Networks Newsletter</a:t>
            </a:r>
            <a:r>
              <a:rPr lang="en-US" b="0" dirty="0">
                <a:solidFill>
                  <a:srgbClr val="0070C0"/>
                </a:solidFill>
                <a:latin typeface="roboto" panose="02000000000000000000" pitchFamily="2" charset="0"/>
              </a:rPr>
              <a:t> </a:t>
            </a:r>
            <a:r>
              <a:rPr lang="en-US" b="0" dirty="0">
                <a:solidFill>
                  <a:srgbClr val="70747C"/>
                </a:solidFill>
                <a:latin typeface="roboto" panose="02000000000000000000" pitchFamily="2" charset="0"/>
              </a:rPr>
              <a:t>at the bottom of the webpage to hear regular programme updates.</a:t>
            </a:r>
          </a:p>
          <a:p>
            <a:pPr marL="342900" indent="-342900">
              <a:buFont typeface="Wingdings" panose="05000000000000000000" pitchFamily="2" charset="2"/>
              <a:buChar char="Ø"/>
            </a:pPr>
            <a:r>
              <a:rPr lang="en-US" b="0" dirty="0">
                <a:solidFill>
                  <a:srgbClr val="70747C"/>
                </a:solidFill>
                <a:latin typeface="roboto" panose="02000000000000000000" pitchFamily="2" charset="0"/>
              </a:rPr>
              <a:t>View the latest flexibility figures on the </a:t>
            </a:r>
            <a:r>
              <a:rPr lang="en-US" b="0" dirty="0">
                <a:solidFill>
                  <a:srgbClr val="0070C0"/>
                </a:solidFill>
                <a:latin typeface="roboto" panose="02000000000000000000" pitchFamily="2" charset="0"/>
                <a:hlinkClick r:id="rId4">
                  <a:extLst>
                    <a:ext uri="{A12FA001-AC4F-418D-AE19-62706E023703}">
                      <ahyp:hlinkClr xmlns:ahyp="http://schemas.microsoft.com/office/drawing/2018/hyperlinkcolor" val="tx"/>
                    </a:ext>
                  </a:extLst>
                </a:hlinkClick>
              </a:rPr>
              <a:t>ENA website.</a:t>
            </a:r>
            <a:endParaRPr lang="en-US" b="0" dirty="0">
              <a:solidFill>
                <a:srgbClr val="0070C0"/>
              </a:solidFill>
              <a:latin typeface="roboto" panose="02000000000000000000" pitchFamily="2" charset="0"/>
            </a:endParaRPr>
          </a:p>
          <a:p>
            <a:pPr marL="342900" indent="-342900">
              <a:buFont typeface="Wingdings" panose="05000000000000000000" pitchFamily="2" charset="2"/>
              <a:buChar char="Ø"/>
            </a:pPr>
            <a:endParaRPr lang="en-US" b="0" dirty="0">
              <a:solidFill>
                <a:srgbClr val="70747C"/>
              </a:solidFill>
              <a:latin typeface="roboto" panose="02000000000000000000" pitchFamily="2" charset="0"/>
            </a:endParaRPr>
          </a:p>
          <a:p>
            <a:endParaRPr lang="en-GB" dirty="0"/>
          </a:p>
        </p:txBody>
      </p:sp>
      <p:sp>
        <p:nvSpPr>
          <p:cNvPr id="4" name="Slide Number Placeholder 3">
            <a:extLst>
              <a:ext uri="{FF2B5EF4-FFF2-40B4-BE49-F238E27FC236}">
                <a16:creationId xmlns:a16="http://schemas.microsoft.com/office/drawing/2014/main" id="{51533B3B-5EB3-E2B3-9023-7E03204605F2}"/>
              </a:ext>
            </a:extLst>
          </p:cNvPr>
          <p:cNvSpPr>
            <a:spLocks noGrp="1"/>
          </p:cNvSpPr>
          <p:nvPr>
            <p:ph type="sldNum" sz="quarter" idx="12"/>
          </p:nvPr>
        </p:nvSpPr>
        <p:spPr/>
        <p:txBody>
          <a:bodyPr/>
          <a:lstStyle/>
          <a:p>
            <a:fld id="{98FF217E-B86F-EA42-9607-BE163228A213}" type="slidenum">
              <a:rPr lang="en-GB" smtClean="0"/>
              <a:pPr/>
              <a:t>8</a:t>
            </a:fld>
            <a:endParaRPr lang="en-GB" dirty="0"/>
          </a:p>
        </p:txBody>
      </p:sp>
    </p:spTree>
    <p:extLst>
      <p:ext uri="{BB962C8B-B14F-4D97-AF65-F5344CB8AC3E}">
        <p14:creationId xmlns:p14="http://schemas.microsoft.com/office/powerpoint/2010/main" val="3573441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339 ENA Powerpoint template" id="{2B0C6DA9-4E6C-9247-A7F0-4DA09D514E1A}" vid="{06CCB5F2-4A71-FF45-A5DE-129202675CCA}"/>
    </a:ext>
  </a:extLst>
</a:theme>
</file>

<file path=ppt/theme/theme3.xml><?xml version="1.0" encoding="utf-8"?>
<a:theme xmlns:a="http://schemas.openxmlformats.org/drawingml/2006/main" name="1_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339 ENA Powerpoint template" id="{2B0C6DA9-4E6C-9247-A7F0-4DA09D514E1A}" vid="{06CCB5F2-4A71-FF45-A5DE-129202675C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1754933E6DF34F84340B40B9B31BAF" ma:contentTypeVersion="16" ma:contentTypeDescription="Create a new document." ma:contentTypeScope="" ma:versionID="e766e63506996587fe970e1afdba50c7">
  <xsd:schema xmlns:xsd="http://www.w3.org/2001/XMLSchema" xmlns:xs="http://www.w3.org/2001/XMLSchema" xmlns:p="http://schemas.microsoft.com/office/2006/metadata/properties" xmlns:ns2="9117f5fa-bb64-487f-b407-05de79c2b637" xmlns:ns3="b9578054-94d9-4fb9-9837-f649f8c617fa" targetNamespace="http://schemas.microsoft.com/office/2006/metadata/properties" ma:root="true" ma:fieldsID="37956ca3a381a0d878e12cff42fe781e" ns2:_="" ns3:_="">
    <xsd:import namespace="9117f5fa-bb64-487f-b407-05de79c2b637"/>
    <xsd:import namespace="b9578054-94d9-4fb9-9837-f649f8c617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7f5fa-bb64-487f-b407-05de79c2b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578054-94d9-4fb9-9837-f649f8c61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6cf220-daa7-4906-860f-5e5f7a697de5}" ma:internalName="TaxCatchAll" ma:showField="CatchAllData" ma:web="b9578054-94d9-4fb9-9837-f649f8c617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17f5fa-bb64-487f-b407-05de79c2b637">
      <Terms xmlns="http://schemas.microsoft.com/office/infopath/2007/PartnerControls"/>
    </lcf76f155ced4ddcb4097134ff3c332f>
    <TaxCatchAll xmlns="b9578054-94d9-4fb9-9837-f649f8c617fa" xsi:nil="true"/>
  </documentManagement>
</p:properties>
</file>

<file path=customXml/itemProps1.xml><?xml version="1.0" encoding="utf-8"?>
<ds:datastoreItem xmlns:ds="http://schemas.openxmlformats.org/officeDocument/2006/customXml" ds:itemID="{FAB4AF59-747A-4C82-9D9F-80AB8CB19011}">
  <ds:schemaRefs>
    <ds:schemaRef ds:uri="http://schemas.microsoft.com/sharepoint/v3/contenttype/forms"/>
  </ds:schemaRefs>
</ds:datastoreItem>
</file>

<file path=customXml/itemProps2.xml><?xml version="1.0" encoding="utf-8"?>
<ds:datastoreItem xmlns:ds="http://schemas.openxmlformats.org/officeDocument/2006/customXml" ds:itemID="{AF813CD3-6F8F-42ED-86D8-D832A02FB35A}">
  <ds:schemaRefs>
    <ds:schemaRef ds:uri="9117f5fa-bb64-487f-b407-05de79c2b637"/>
    <ds:schemaRef ds:uri="b9578054-94d9-4fb9-9837-f649f8c617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2E58C3-B371-4149-B304-9E258E5480F6}">
  <ds:schemaRefs>
    <ds:schemaRef ds:uri="9117f5fa-bb64-487f-b407-05de79c2b637"/>
    <ds:schemaRef ds:uri="b9578054-94d9-4fb9-9837-f649f8c617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TotalTime>
  <Words>657</Words>
  <Application>Microsoft Office PowerPoint</Application>
  <PresentationFormat>Widescreen</PresentationFormat>
  <Paragraphs>73</Paragraphs>
  <Slides>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Calibri Light</vt:lpstr>
      <vt:lpstr>roboto</vt:lpstr>
      <vt:lpstr>System Font Regular</vt:lpstr>
      <vt:lpstr>Wingdings</vt:lpstr>
      <vt:lpstr>Office Theme</vt:lpstr>
      <vt:lpstr>4_Office Theme</vt:lpstr>
      <vt:lpstr>1_Office Theme</vt:lpstr>
      <vt:lpstr>Open Networks</vt:lpstr>
      <vt:lpstr>Introduction to ENA</vt:lpstr>
      <vt:lpstr>Introduction to Open Networks</vt:lpstr>
      <vt:lpstr>Annual Flexibility Consultation </vt:lpstr>
      <vt:lpstr>PowerPoint Presentation</vt:lpstr>
      <vt:lpstr>Annual Flexibility Consultation – how to submit a response </vt:lpstr>
      <vt:lpstr>Case studies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Open Networks</dc:title>
  <dc:creator>Jodie Garner-Jones</dc:creator>
  <cp:lastModifiedBy>Connor Innes</cp:lastModifiedBy>
  <cp:revision>3</cp:revision>
  <dcterms:created xsi:type="dcterms:W3CDTF">2022-08-15T08:46:00Z</dcterms:created>
  <dcterms:modified xsi:type="dcterms:W3CDTF">2022-08-24T09:17:46Z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0x010100EC1754933E6DF34F84340B40B9B31BAF</vt:lpwstr>
  </property>
  <property fmtid="{D5CDD505-2E9C-101B-9397-08002B2CF9AE}" pid="3" name="MediaServiceImageTags">
    <vt:lpwstr/>
  </property>
</Properties>
</file>